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0"/>
  </p:notesMasterIdLst>
  <p:sldIdLst>
    <p:sldId id="257" r:id="rId2"/>
    <p:sldId id="392" r:id="rId3"/>
    <p:sldId id="341" r:id="rId4"/>
    <p:sldId id="337" r:id="rId5"/>
    <p:sldId id="342" r:id="rId6"/>
    <p:sldId id="343" r:id="rId7"/>
    <p:sldId id="322" r:id="rId8"/>
    <p:sldId id="336" r:id="rId9"/>
    <p:sldId id="328" r:id="rId10"/>
    <p:sldId id="361" r:id="rId11"/>
    <p:sldId id="357" r:id="rId12"/>
    <p:sldId id="358" r:id="rId13"/>
    <p:sldId id="360" r:id="rId14"/>
    <p:sldId id="329" r:id="rId15"/>
    <p:sldId id="362" r:id="rId16"/>
    <p:sldId id="367" r:id="rId17"/>
    <p:sldId id="368" r:id="rId18"/>
    <p:sldId id="369" r:id="rId19"/>
    <p:sldId id="370" r:id="rId20"/>
    <p:sldId id="371" r:id="rId21"/>
    <p:sldId id="376" r:id="rId22"/>
    <p:sldId id="377" r:id="rId23"/>
    <p:sldId id="378" r:id="rId24"/>
    <p:sldId id="330" r:id="rId25"/>
    <p:sldId id="331" r:id="rId26"/>
    <p:sldId id="359" r:id="rId27"/>
    <p:sldId id="338" r:id="rId28"/>
    <p:sldId id="339" r:id="rId29"/>
    <p:sldId id="383" r:id="rId30"/>
    <p:sldId id="379" r:id="rId31"/>
    <p:sldId id="382" r:id="rId32"/>
    <p:sldId id="384" r:id="rId33"/>
    <p:sldId id="387" r:id="rId34"/>
    <p:sldId id="390" r:id="rId35"/>
    <p:sldId id="385" r:id="rId36"/>
    <p:sldId id="373" r:id="rId37"/>
    <p:sldId id="352" r:id="rId38"/>
    <p:sldId id="386" r:id="rId39"/>
    <p:sldId id="353" r:id="rId40"/>
    <p:sldId id="365" r:id="rId41"/>
    <p:sldId id="363" r:id="rId42"/>
    <p:sldId id="366" r:id="rId43"/>
    <p:sldId id="364" r:id="rId44"/>
    <p:sldId id="375" r:id="rId45"/>
    <p:sldId id="374" r:id="rId46"/>
    <p:sldId id="380" r:id="rId47"/>
    <p:sldId id="381" r:id="rId48"/>
    <p:sldId id="394" r:id="rId49"/>
    <p:sldId id="344" r:id="rId50"/>
    <p:sldId id="345" r:id="rId51"/>
    <p:sldId id="346" r:id="rId52"/>
    <p:sldId id="347" r:id="rId53"/>
    <p:sldId id="348" r:id="rId54"/>
    <p:sldId id="349" r:id="rId55"/>
    <p:sldId id="350" r:id="rId56"/>
    <p:sldId id="351" r:id="rId57"/>
    <p:sldId id="395" r:id="rId58"/>
    <p:sldId id="396" r:id="rId59"/>
    <p:sldId id="397" r:id="rId60"/>
    <p:sldId id="398" r:id="rId61"/>
    <p:sldId id="399" r:id="rId62"/>
    <p:sldId id="400" r:id="rId63"/>
    <p:sldId id="402" r:id="rId64"/>
    <p:sldId id="401" r:id="rId65"/>
    <p:sldId id="404" r:id="rId66"/>
    <p:sldId id="403" r:id="rId67"/>
    <p:sldId id="310" r:id="rId68"/>
    <p:sldId id="311"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5"/>
  </p:normalViewPr>
  <p:slideViewPr>
    <p:cSldViewPr snapToGrid="0">
      <p:cViewPr varScale="1">
        <p:scale>
          <a:sx n="84" d="100"/>
          <a:sy n="84" d="100"/>
        </p:scale>
        <p:origin x="66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4E6992-FE15-B74E-A7F8-4513BED90255}" type="doc">
      <dgm:prSet loTypeId="urn:microsoft.com/office/officeart/2005/8/layout/hierarchy3" loCatId="" qsTypeId="urn:microsoft.com/office/officeart/2005/8/quickstyle/simple4" qsCatId="simple" csTypeId="urn:microsoft.com/office/officeart/2005/8/colors/accent6_3" csCatId="accent6" phldr="1"/>
      <dgm:spPr/>
      <dgm:t>
        <a:bodyPr/>
        <a:lstStyle/>
        <a:p>
          <a:endParaRPr lang="en-US"/>
        </a:p>
      </dgm:t>
    </dgm:pt>
    <dgm:pt modelId="{F5182FC6-DCA9-8441-8B04-292CCC4C538C}">
      <dgm:prSet phldrT="[Text]"/>
      <dgm:spPr/>
      <dgm:t>
        <a:bodyPr/>
        <a:lstStyle/>
        <a:p>
          <a:r>
            <a:rPr lang="en-US" dirty="0" smtClean="0"/>
            <a:t>CGST</a:t>
          </a:r>
          <a:endParaRPr lang="en-US" dirty="0"/>
        </a:p>
      </dgm:t>
    </dgm:pt>
    <dgm:pt modelId="{F52908B6-4BF5-BE40-8359-AEE32961C884}" type="parTrans" cxnId="{7BC50C8F-E202-1842-B203-80B0995E55D1}">
      <dgm:prSet/>
      <dgm:spPr/>
      <dgm:t>
        <a:bodyPr/>
        <a:lstStyle/>
        <a:p>
          <a:endParaRPr lang="en-US"/>
        </a:p>
      </dgm:t>
    </dgm:pt>
    <dgm:pt modelId="{D6765E24-1C8A-FC49-A1C1-B288E1924CF7}" type="sibTrans" cxnId="{7BC50C8F-E202-1842-B203-80B0995E55D1}">
      <dgm:prSet/>
      <dgm:spPr/>
      <dgm:t>
        <a:bodyPr/>
        <a:lstStyle/>
        <a:p>
          <a:endParaRPr lang="en-US"/>
        </a:p>
      </dgm:t>
    </dgm:pt>
    <dgm:pt modelId="{6DCE07F3-8F1F-7146-B9DB-5A9A0A1375EE}">
      <dgm:prSet phldrT="[Text]"/>
      <dgm:spPr/>
      <dgm:t>
        <a:bodyPr/>
        <a:lstStyle/>
        <a:p>
          <a:r>
            <a:rPr lang="en-US" dirty="0" smtClean="0"/>
            <a:t>CGST</a:t>
          </a:r>
          <a:endParaRPr lang="en-US" dirty="0"/>
        </a:p>
      </dgm:t>
    </dgm:pt>
    <dgm:pt modelId="{1FD74AFA-8F6B-2242-88B4-F2A9797C0739}" type="parTrans" cxnId="{D93E85EF-9A4E-7A4C-8F70-238B3FFAE504}">
      <dgm:prSet/>
      <dgm:spPr/>
      <dgm:t>
        <a:bodyPr/>
        <a:lstStyle/>
        <a:p>
          <a:endParaRPr lang="en-US"/>
        </a:p>
      </dgm:t>
    </dgm:pt>
    <dgm:pt modelId="{02F8376C-A05D-4F41-8597-90D5C579A18F}" type="sibTrans" cxnId="{D93E85EF-9A4E-7A4C-8F70-238B3FFAE504}">
      <dgm:prSet/>
      <dgm:spPr/>
      <dgm:t>
        <a:bodyPr/>
        <a:lstStyle/>
        <a:p>
          <a:endParaRPr lang="en-US"/>
        </a:p>
      </dgm:t>
    </dgm:pt>
    <dgm:pt modelId="{4449DC19-90E2-4647-BEF9-93C244D79D9B}">
      <dgm:prSet phldrT="[Text]"/>
      <dgm:spPr/>
      <dgm:t>
        <a:bodyPr/>
        <a:lstStyle/>
        <a:p>
          <a:r>
            <a:rPr lang="en-US" dirty="0" smtClean="0"/>
            <a:t>IGST</a:t>
          </a:r>
          <a:endParaRPr lang="en-US" dirty="0"/>
        </a:p>
      </dgm:t>
    </dgm:pt>
    <dgm:pt modelId="{30C0D4CF-1CD0-E84C-963B-A47F81296AD6}" type="parTrans" cxnId="{15C86A7D-5130-0145-8BDF-41EBB36CF883}">
      <dgm:prSet/>
      <dgm:spPr/>
      <dgm:t>
        <a:bodyPr/>
        <a:lstStyle/>
        <a:p>
          <a:endParaRPr lang="en-US"/>
        </a:p>
      </dgm:t>
    </dgm:pt>
    <dgm:pt modelId="{C8D6F79B-7BC0-3546-B900-113441D2C0C6}" type="sibTrans" cxnId="{15C86A7D-5130-0145-8BDF-41EBB36CF883}">
      <dgm:prSet/>
      <dgm:spPr/>
      <dgm:t>
        <a:bodyPr/>
        <a:lstStyle/>
        <a:p>
          <a:endParaRPr lang="en-US"/>
        </a:p>
      </dgm:t>
    </dgm:pt>
    <dgm:pt modelId="{710DFA5A-CC1C-3941-97FE-0E140B8F7211}">
      <dgm:prSet phldrT="[Text]"/>
      <dgm:spPr/>
      <dgm:t>
        <a:bodyPr/>
        <a:lstStyle/>
        <a:p>
          <a:r>
            <a:rPr lang="en-US" dirty="0" smtClean="0"/>
            <a:t>SGST</a:t>
          </a:r>
          <a:endParaRPr lang="en-US" dirty="0"/>
        </a:p>
      </dgm:t>
    </dgm:pt>
    <dgm:pt modelId="{9BB6BB52-73D6-F347-AB66-A544DAFA3C66}" type="parTrans" cxnId="{B972CA08-0925-0641-B143-5F2CEE943260}">
      <dgm:prSet/>
      <dgm:spPr/>
      <dgm:t>
        <a:bodyPr/>
        <a:lstStyle/>
        <a:p>
          <a:endParaRPr lang="en-US"/>
        </a:p>
      </dgm:t>
    </dgm:pt>
    <dgm:pt modelId="{7B8D5158-BFE8-E546-B110-6896B9D61A3E}" type="sibTrans" cxnId="{B972CA08-0925-0641-B143-5F2CEE943260}">
      <dgm:prSet/>
      <dgm:spPr/>
      <dgm:t>
        <a:bodyPr/>
        <a:lstStyle/>
        <a:p>
          <a:endParaRPr lang="en-US"/>
        </a:p>
      </dgm:t>
    </dgm:pt>
    <dgm:pt modelId="{72DBD9B9-78BD-BC40-B387-2041FEF87BFD}">
      <dgm:prSet phldrT="[Text]"/>
      <dgm:spPr/>
      <dgm:t>
        <a:bodyPr/>
        <a:lstStyle/>
        <a:p>
          <a:r>
            <a:rPr lang="en-US" dirty="0" smtClean="0"/>
            <a:t>SGST</a:t>
          </a:r>
          <a:endParaRPr lang="en-US" dirty="0"/>
        </a:p>
      </dgm:t>
    </dgm:pt>
    <dgm:pt modelId="{BC8F6FE1-F1A5-1F46-BF94-B6B9B9E338F0}" type="parTrans" cxnId="{5CDF5114-5F8B-FC45-A632-CB9C2BC2B240}">
      <dgm:prSet/>
      <dgm:spPr/>
      <dgm:t>
        <a:bodyPr/>
        <a:lstStyle/>
        <a:p>
          <a:endParaRPr lang="en-US"/>
        </a:p>
      </dgm:t>
    </dgm:pt>
    <dgm:pt modelId="{3AD79FFA-2DB0-F14C-B568-94414F792BE1}" type="sibTrans" cxnId="{5CDF5114-5F8B-FC45-A632-CB9C2BC2B240}">
      <dgm:prSet/>
      <dgm:spPr/>
      <dgm:t>
        <a:bodyPr/>
        <a:lstStyle/>
        <a:p>
          <a:endParaRPr lang="en-US"/>
        </a:p>
      </dgm:t>
    </dgm:pt>
    <dgm:pt modelId="{611CB63A-9BCD-544A-BEE9-A8572201A51C}">
      <dgm:prSet phldrT="[Text]"/>
      <dgm:spPr/>
      <dgm:t>
        <a:bodyPr/>
        <a:lstStyle/>
        <a:p>
          <a:r>
            <a:rPr lang="en-US" dirty="0" smtClean="0"/>
            <a:t>IGST</a:t>
          </a:r>
          <a:endParaRPr lang="en-US" dirty="0"/>
        </a:p>
      </dgm:t>
    </dgm:pt>
    <dgm:pt modelId="{4E76AE43-01BE-3342-88B4-761551EF6B8C}" type="parTrans" cxnId="{8D33D563-E765-5842-B1B0-0D4F13C9D5C0}">
      <dgm:prSet/>
      <dgm:spPr/>
      <dgm:t>
        <a:bodyPr/>
        <a:lstStyle/>
        <a:p>
          <a:endParaRPr lang="en-US"/>
        </a:p>
      </dgm:t>
    </dgm:pt>
    <dgm:pt modelId="{27BF444F-C0B4-E54B-B3EA-EC3289257802}" type="sibTrans" cxnId="{8D33D563-E765-5842-B1B0-0D4F13C9D5C0}">
      <dgm:prSet/>
      <dgm:spPr/>
      <dgm:t>
        <a:bodyPr/>
        <a:lstStyle/>
        <a:p>
          <a:endParaRPr lang="en-US"/>
        </a:p>
      </dgm:t>
    </dgm:pt>
    <dgm:pt modelId="{4719A19E-F3EF-F148-A50C-147DC0E5611F}">
      <dgm:prSet phldrT="[Text]"/>
      <dgm:spPr/>
      <dgm:t>
        <a:bodyPr/>
        <a:lstStyle/>
        <a:p>
          <a:r>
            <a:rPr lang="en-US" dirty="0" smtClean="0"/>
            <a:t>IGST</a:t>
          </a:r>
          <a:endParaRPr lang="en-US" dirty="0"/>
        </a:p>
      </dgm:t>
    </dgm:pt>
    <dgm:pt modelId="{2AF76ECF-7698-C849-A444-5B4639FC631B}" type="parTrans" cxnId="{CA12D71C-01D1-8642-8974-02E1031DDAEA}">
      <dgm:prSet/>
      <dgm:spPr/>
      <dgm:t>
        <a:bodyPr/>
        <a:lstStyle/>
        <a:p>
          <a:endParaRPr lang="en-US"/>
        </a:p>
      </dgm:t>
    </dgm:pt>
    <dgm:pt modelId="{E48B4842-FEDC-F54C-BC52-B5CA7DB11FBD}" type="sibTrans" cxnId="{CA12D71C-01D1-8642-8974-02E1031DDAEA}">
      <dgm:prSet/>
      <dgm:spPr/>
      <dgm:t>
        <a:bodyPr/>
        <a:lstStyle/>
        <a:p>
          <a:endParaRPr lang="en-US"/>
        </a:p>
      </dgm:t>
    </dgm:pt>
    <dgm:pt modelId="{71D60C73-12CF-CA41-AF80-4BE78DC82B6E}">
      <dgm:prSet phldrT="[Text]"/>
      <dgm:spPr/>
      <dgm:t>
        <a:bodyPr/>
        <a:lstStyle/>
        <a:p>
          <a:r>
            <a:rPr lang="en-US" dirty="0" smtClean="0"/>
            <a:t>IGST</a:t>
          </a:r>
          <a:endParaRPr lang="en-US" dirty="0"/>
        </a:p>
      </dgm:t>
    </dgm:pt>
    <dgm:pt modelId="{5F11E3FE-2D2E-614E-ACD6-D3132B68C462}" type="parTrans" cxnId="{CB8E8D5A-3254-934C-BDEB-985060A91AB9}">
      <dgm:prSet/>
      <dgm:spPr/>
      <dgm:t>
        <a:bodyPr/>
        <a:lstStyle/>
        <a:p>
          <a:endParaRPr lang="en-US"/>
        </a:p>
      </dgm:t>
    </dgm:pt>
    <dgm:pt modelId="{906F24C0-5009-8042-A115-A1DC7EC8A493}" type="sibTrans" cxnId="{CB8E8D5A-3254-934C-BDEB-985060A91AB9}">
      <dgm:prSet/>
      <dgm:spPr/>
      <dgm:t>
        <a:bodyPr/>
        <a:lstStyle/>
        <a:p>
          <a:endParaRPr lang="en-US"/>
        </a:p>
      </dgm:t>
    </dgm:pt>
    <dgm:pt modelId="{3FFF86FC-0202-884F-9453-0B44D5F76985}">
      <dgm:prSet phldrT="[Text]"/>
      <dgm:spPr/>
      <dgm:t>
        <a:bodyPr/>
        <a:lstStyle/>
        <a:p>
          <a:r>
            <a:rPr lang="en-US" dirty="0" smtClean="0"/>
            <a:t>CGST</a:t>
          </a:r>
          <a:endParaRPr lang="en-US" dirty="0"/>
        </a:p>
      </dgm:t>
    </dgm:pt>
    <dgm:pt modelId="{8BE184A3-D533-A641-91AD-84AE9D6A972B}" type="parTrans" cxnId="{F112C9AB-30DA-A44B-94D3-0020DF6130F6}">
      <dgm:prSet/>
      <dgm:spPr/>
      <dgm:t>
        <a:bodyPr/>
        <a:lstStyle/>
        <a:p>
          <a:endParaRPr lang="en-US"/>
        </a:p>
      </dgm:t>
    </dgm:pt>
    <dgm:pt modelId="{A0FA7349-C40B-A943-9094-1B1777781D96}" type="sibTrans" cxnId="{F112C9AB-30DA-A44B-94D3-0020DF6130F6}">
      <dgm:prSet/>
      <dgm:spPr/>
      <dgm:t>
        <a:bodyPr/>
        <a:lstStyle/>
        <a:p>
          <a:endParaRPr lang="en-US"/>
        </a:p>
      </dgm:t>
    </dgm:pt>
    <dgm:pt modelId="{D7B5CA68-7788-FF4F-BB7B-56E1AA32A915}">
      <dgm:prSet phldrT="[Text]"/>
      <dgm:spPr/>
      <dgm:t>
        <a:bodyPr/>
        <a:lstStyle/>
        <a:p>
          <a:r>
            <a:rPr lang="en-US" dirty="0" smtClean="0"/>
            <a:t>SGST</a:t>
          </a:r>
          <a:endParaRPr lang="en-US" dirty="0"/>
        </a:p>
      </dgm:t>
    </dgm:pt>
    <dgm:pt modelId="{621812AB-1080-1A46-90FE-6D45D8488C7E}" type="parTrans" cxnId="{F1BA9DD2-A86D-6B40-A8C5-FF1D1BB52357}">
      <dgm:prSet/>
      <dgm:spPr/>
      <dgm:t>
        <a:bodyPr/>
        <a:lstStyle/>
        <a:p>
          <a:endParaRPr lang="en-US"/>
        </a:p>
      </dgm:t>
    </dgm:pt>
    <dgm:pt modelId="{2BF9311E-4968-6C44-99D3-66A107776200}" type="sibTrans" cxnId="{F1BA9DD2-A86D-6B40-A8C5-FF1D1BB52357}">
      <dgm:prSet/>
      <dgm:spPr/>
      <dgm:t>
        <a:bodyPr/>
        <a:lstStyle/>
        <a:p>
          <a:endParaRPr lang="en-US"/>
        </a:p>
      </dgm:t>
    </dgm:pt>
    <dgm:pt modelId="{ECD1D026-A589-E743-A2B9-A488D021D7CE}">
      <dgm:prSet phldrT="[Text]"/>
      <dgm:spPr/>
      <dgm:t>
        <a:bodyPr/>
        <a:lstStyle/>
        <a:p>
          <a:r>
            <a:rPr lang="en-US" dirty="0" smtClean="0"/>
            <a:t>RANK OF UTILIZATION</a:t>
          </a:r>
          <a:endParaRPr lang="en-US" dirty="0"/>
        </a:p>
      </dgm:t>
    </dgm:pt>
    <dgm:pt modelId="{927E3DCD-4344-EC48-8263-C1ED7D67A7BD}" type="parTrans" cxnId="{65DFDB58-1947-A742-A802-C138C500F19E}">
      <dgm:prSet/>
      <dgm:spPr/>
      <dgm:t>
        <a:bodyPr/>
        <a:lstStyle/>
        <a:p>
          <a:endParaRPr lang="en-US"/>
        </a:p>
      </dgm:t>
    </dgm:pt>
    <dgm:pt modelId="{C8D3B1EA-B14F-A34B-84C6-BDE4150225F3}" type="sibTrans" cxnId="{65DFDB58-1947-A742-A802-C138C500F19E}">
      <dgm:prSet/>
      <dgm:spPr/>
      <dgm:t>
        <a:bodyPr/>
        <a:lstStyle/>
        <a:p>
          <a:endParaRPr lang="en-US"/>
        </a:p>
      </dgm:t>
    </dgm:pt>
    <dgm:pt modelId="{68FAEA38-D489-4742-9EBA-8337B524F027}">
      <dgm:prSet phldrT="[Text]"/>
      <dgm:spPr/>
      <dgm:t>
        <a:bodyPr/>
        <a:lstStyle/>
        <a:p>
          <a:r>
            <a:rPr lang="en-US" dirty="0" smtClean="0"/>
            <a:t>1st</a:t>
          </a:r>
          <a:endParaRPr lang="en-US" dirty="0"/>
        </a:p>
      </dgm:t>
    </dgm:pt>
    <dgm:pt modelId="{E9260BAE-E8A3-0A42-8221-2E02B97104BC}" type="parTrans" cxnId="{C3C4468F-6B4C-544B-A57D-B4A25792D1B2}">
      <dgm:prSet/>
      <dgm:spPr/>
      <dgm:t>
        <a:bodyPr/>
        <a:lstStyle/>
        <a:p>
          <a:endParaRPr lang="en-US"/>
        </a:p>
      </dgm:t>
    </dgm:pt>
    <dgm:pt modelId="{CBD869CE-DA82-3F4A-8F30-DBEA7D2D7EB0}" type="sibTrans" cxnId="{C3C4468F-6B4C-544B-A57D-B4A25792D1B2}">
      <dgm:prSet/>
      <dgm:spPr/>
      <dgm:t>
        <a:bodyPr/>
        <a:lstStyle/>
        <a:p>
          <a:endParaRPr lang="en-US"/>
        </a:p>
      </dgm:t>
    </dgm:pt>
    <dgm:pt modelId="{1C27539B-E382-6B4C-A388-B934348F7B45}">
      <dgm:prSet phldrT="[Text]"/>
      <dgm:spPr/>
      <dgm:t>
        <a:bodyPr/>
        <a:lstStyle/>
        <a:p>
          <a:r>
            <a:rPr lang="en-US" dirty="0" smtClean="0"/>
            <a:t>2nd</a:t>
          </a:r>
          <a:endParaRPr lang="en-US" dirty="0"/>
        </a:p>
      </dgm:t>
    </dgm:pt>
    <dgm:pt modelId="{860649EA-8BE8-DD43-BCA0-FDBAA31A1DAB}" type="parTrans" cxnId="{B5DB67FC-88F6-4C4C-9CF4-ECD36350BCE3}">
      <dgm:prSet/>
      <dgm:spPr/>
      <dgm:t>
        <a:bodyPr/>
        <a:lstStyle/>
        <a:p>
          <a:endParaRPr lang="en-US"/>
        </a:p>
      </dgm:t>
    </dgm:pt>
    <dgm:pt modelId="{A8F5A45D-8ACC-F34E-8A5B-7FAA7CAD07FD}" type="sibTrans" cxnId="{B5DB67FC-88F6-4C4C-9CF4-ECD36350BCE3}">
      <dgm:prSet/>
      <dgm:spPr/>
      <dgm:t>
        <a:bodyPr/>
        <a:lstStyle/>
        <a:p>
          <a:endParaRPr lang="en-US"/>
        </a:p>
      </dgm:t>
    </dgm:pt>
    <dgm:pt modelId="{894653E1-956E-EC48-B93F-3E16C940659B}">
      <dgm:prSet phldrT="[Text]"/>
      <dgm:spPr/>
      <dgm:t>
        <a:bodyPr/>
        <a:lstStyle/>
        <a:p>
          <a:r>
            <a:rPr lang="en-US" dirty="0" smtClean="0"/>
            <a:t>3rd</a:t>
          </a:r>
          <a:endParaRPr lang="en-US" dirty="0"/>
        </a:p>
      </dgm:t>
    </dgm:pt>
    <dgm:pt modelId="{AB9C01B1-E576-E148-9DE6-109575B3BB09}" type="parTrans" cxnId="{5B85DC3D-F09E-5D4E-A8DC-1D88D3DC8A6F}">
      <dgm:prSet/>
      <dgm:spPr/>
      <dgm:t>
        <a:bodyPr/>
        <a:lstStyle/>
        <a:p>
          <a:endParaRPr lang="en-US"/>
        </a:p>
      </dgm:t>
    </dgm:pt>
    <dgm:pt modelId="{E591CF5D-AE8D-EA47-8177-E0D0D30628D7}" type="sibTrans" cxnId="{5B85DC3D-F09E-5D4E-A8DC-1D88D3DC8A6F}">
      <dgm:prSet/>
      <dgm:spPr/>
      <dgm:t>
        <a:bodyPr/>
        <a:lstStyle/>
        <a:p>
          <a:endParaRPr lang="en-US"/>
        </a:p>
      </dgm:t>
    </dgm:pt>
    <dgm:pt modelId="{594AAFE8-37B8-9246-859E-0EE740E26D4C}" type="pres">
      <dgm:prSet presAssocID="{C74E6992-FE15-B74E-A7F8-4513BED90255}" presName="diagram" presStyleCnt="0">
        <dgm:presLayoutVars>
          <dgm:chPref val="1"/>
          <dgm:dir/>
          <dgm:animOne val="branch"/>
          <dgm:animLvl val="lvl"/>
          <dgm:resizeHandles/>
        </dgm:presLayoutVars>
      </dgm:prSet>
      <dgm:spPr/>
      <dgm:t>
        <a:bodyPr/>
        <a:lstStyle/>
        <a:p>
          <a:endParaRPr lang="en-US"/>
        </a:p>
      </dgm:t>
    </dgm:pt>
    <dgm:pt modelId="{686856C5-9CC7-B242-A63B-40DAABE095D2}" type="pres">
      <dgm:prSet presAssocID="{ECD1D026-A589-E743-A2B9-A488D021D7CE}" presName="root" presStyleCnt="0"/>
      <dgm:spPr/>
      <dgm:t>
        <a:bodyPr/>
        <a:lstStyle/>
        <a:p>
          <a:endParaRPr lang="en-US"/>
        </a:p>
      </dgm:t>
    </dgm:pt>
    <dgm:pt modelId="{9953FE0B-55D1-FF4D-8243-1543FA1797BE}" type="pres">
      <dgm:prSet presAssocID="{ECD1D026-A589-E743-A2B9-A488D021D7CE}" presName="rootComposite" presStyleCnt="0"/>
      <dgm:spPr/>
      <dgm:t>
        <a:bodyPr/>
        <a:lstStyle/>
        <a:p>
          <a:endParaRPr lang="en-US"/>
        </a:p>
      </dgm:t>
    </dgm:pt>
    <dgm:pt modelId="{73A5B9EC-93E1-164E-8B09-C20210A9BDA5}" type="pres">
      <dgm:prSet presAssocID="{ECD1D026-A589-E743-A2B9-A488D021D7CE}" presName="rootText" presStyleLbl="node1" presStyleIdx="0" presStyleCnt="4"/>
      <dgm:spPr/>
      <dgm:t>
        <a:bodyPr/>
        <a:lstStyle/>
        <a:p>
          <a:endParaRPr lang="en-US"/>
        </a:p>
      </dgm:t>
    </dgm:pt>
    <dgm:pt modelId="{B46178F9-78FB-034A-9125-C176BBA6F6A6}" type="pres">
      <dgm:prSet presAssocID="{ECD1D026-A589-E743-A2B9-A488D021D7CE}" presName="rootConnector" presStyleLbl="node1" presStyleIdx="0" presStyleCnt="4"/>
      <dgm:spPr/>
      <dgm:t>
        <a:bodyPr/>
        <a:lstStyle/>
        <a:p>
          <a:endParaRPr lang="en-US"/>
        </a:p>
      </dgm:t>
    </dgm:pt>
    <dgm:pt modelId="{34F6196A-9DE4-664C-822E-4257909F3B68}" type="pres">
      <dgm:prSet presAssocID="{ECD1D026-A589-E743-A2B9-A488D021D7CE}" presName="childShape" presStyleCnt="0"/>
      <dgm:spPr/>
      <dgm:t>
        <a:bodyPr/>
        <a:lstStyle/>
        <a:p>
          <a:endParaRPr lang="en-US"/>
        </a:p>
      </dgm:t>
    </dgm:pt>
    <dgm:pt modelId="{758EA37D-5414-A84B-93B9-234FDC8110A1}" type="pres">
      <dgm:prSet presAssocID="{E9260BAE-E8A3-0A42-8221-2E02B97104BC}" presName="Name13" presStyleLbl="parChTrans1D2" presStyleIdx="0" presStyleCnt="10"/>
      <dgm:spPr/>
      <dgm:t>
        <a:bodyPr/>
        <a:lstStyle/>
        <a:p>
          <a:endParaRPr lang="en-US"/>
        </a:p>
      </dgm:t>
    </dgm:pt>
    <dgm:pt modelId="{AD5FFB8F-08C9-D848-BE9C-22B858EC7242}" type="pres">
      <dgm:prSet presAssocID="{68FAEA38-D489-4742-9EBA-8337B524F027}" presName="childText" presStyleLbl="bgAcc1" presStyleIdx="0" presStyleCnt="10">
        <dgm:presLayoutVars>
          <dgm:bulletEnabled val="1"/>
        </dgm:presLayoutVars>
      </dgm:prSet>
      <dgm:spPr/>
      <dgm:t>
        <a:bodyPr/>
        <a:lstStyle/>
        <a:p>
          <a:endParaRPr lang="en-US"/>
        </a:p>
      </dgm:t>
    </dgm:pt>
    <dgm:pt modelId="{211E851D-BDD7-FF46-BE00-17E6CD3D23E6}" type="pres">
      <dgm:prSet presAssocID="{860649EA-8BE8-DD43-BCA0-FDBAA31A1DAB}" presName="Name13" presStyleLbl="parChTrans1D2" presStyleIdx="1" presStyleCnt="10"/>
      <dgm:spPr/>
      <dgm:t>
        <a:bodyPr/>
        <a:lstStyle/>
        <a:p>
          <a:endParaRPr lang="en-US"/>
        </a:p>
      </dgm:t>
    </dgm:pt>
    <dgm:pt modelId="{B393A889-3190-C948-8447-C350FAE9EA18}" type="pres">
      <dgm:prSet presAssocID="{1C27539B-E382-6B4C-A388-B934348F7B45}" presName="childText" presStyleLbl="bgAcc1" presStyleIdx="1" presStyleCnt="10">
        <dgm:presLayoutVars>
          <dgm:bulletEnabled val="1"/>
        </dgm:presLayoutVars>
      </dgm:prSet>
      <dgm:spPr/>
      <dgm:t>
        <a:bodyPr/>
        <a:lstStyle/>
        <a:p>
          <a:endParaRPr lang="en-US"/>
        </a:p>
      </dgm:t>
    </dgm:pt>
    <dgm:pt modelId="{5DF11437-3B56-3447-ACA8-98801829AD92}" type="pres">
      <dgm:prSet presAssocID="{AB9C01B1-E576-E148-9DE6-109575B3BB09}" presName="Name13" presStyleLbl="parChTrans1D2" presStyleIdx="2" presStyleCnt="10"/>
      <dgm:spPr/>
      <dgm:t>
        <a:bodyPr/>
        <a:lstStyle/>
        <a:p>
          <a:endParaRPr lang="en-US"/>
        </a:p>
      </dgm:t>
    </dgm:pt>
    <dgm:pt modelId="{204C9955-B8CE-E248-A7FA-EAB6AA101083}" type="pres">
      <dgm:prSet presAssocID="{894653E1-956E-EC48-B93F-3E16C940659B}" presName="childText" presStyleLbl="bgAcc1" presStyleIdx="2" presStyleCnt="10">
        <dgm:presLayoutVars>
          <dgm:bulletEnabled val="1"/>
        </dgm:presLayoutVars>
      </dgm:prSet>
      <dgm:spPr/>
      <dgm:t>
        <a:bodyPr/>
        <a:lstStyle/>
        <a:p>
          <a:endParaRPr lang="en-US"/>
        </a:p>
      </dgm:t>
    </dgm:pt>
    <dgm:pt modelId="{B3B6C440-EA92-264E-9A54-C0E0A1E6761D}" type="pres">
      <dgm:prSet presAssocID="{F5182FC6-DCA9-8441-8B04-292CCC4C538C}" presName="root" presStyleCnt="0"/>
      <dgm:spPr/>
      <dgm:t>
        <a:bodyPr/>
        <a:lstStyle/>
        <a:p>
          <a:endParaRPr lang="en-US"/>
        </a:p>
      </dgm:t>
    </dgm:pt>
    <dgm:pt modelId="{B8EF6760-C9F1-044C-94DE-DBEF1675E44F}" type="pres">
      <dgm:prSet presAssocID="{F5182FC6-DCA9-8441-8B04-292CCC4C538C}" presName="rootComposite" presStyleCnt="0"/>
      <dgm:spPr/>
      <dgm:t>
        <a:bodyPr/>
        <a:lstStyle/>
        <a:p>
          <a:endParaRPr lang="en-US"/>
        </a:p>
      </dgm:t>
    </dgm:pt>
    <dgm:pt modelId="{CD1FF177-5D29-DF4F-A081-B0349924B956}" type="pres">
      <dgm:prSet presAssocID="{F5182FC6-DCA9-8441-8B04-292CCC4C538C}" presName="rootText" presStyleLbl="node1" presStyleIdx="1" presStyleCnt="4"/>
      <dgm:spPr/>
      <dgm:t>
        <a:bodyPr/>
        <a:lstStyle/>
        <a:p>
          <a:endParaRPr lang="en-US"/>
        </a:p>
      </dgm:t>
    </dgm:pt>
    <dgm:pt modelId="{C1AD263C-C17E-C44D-BFC2-5AB6F1857016}" type="pres">
      <dgm:prSet presAssocID="{F5182FC6-DCA9-8441-8B04-292CCC4C538C}" presName="rootConnector" presStyleLbl="node1" presStyleIdx="1" presStyleCnt="4"/>
      <dgm:spPr/>
      <dgm:t>
        <a:bodyPr/>
        <a:lstStyle/>
        <a:p>
          <a:endParaRPr lang="en-US"/>
        </a:p>
      </dgm:t>
    </dgm:pt>
    <dgm:pt modelId="{969E4559-3C19-6F4E-BE02-78D671308F57}" type="pres">
      <dgm:prSet presAssocID="{F5182FC6-DCA9-8441-8B04-292CCC4C538C}" presName="childShape" presStyleCnt="0"/>
      <dgm:spPr/>
      <dgm:t>
        <a:bodyPr/>
        <a:lstStyle/>
        <a:p>
          <a:endParaRPr lang="en-US"/>
        </a:p>
      </dgm:t>
    </dgm:pt>
    <dgm:pt modelId="{E0FC42C7-F280-4B48-A349-12D13DFE3E06}" type="pres">
      <dgm:prSet presAssocID="{1FD74AFA-8F6B-2242-88B4-F2A9797C0739}" presName="Name13" presStyleLbl="parChTrans1D2" presStyleIdx="3" presStyleCnt="10"/>
      <dgm:spPr/>
      <dgm:t>
        <a:bodyPr/>
        <a:lstStyle/>
        <a:p>
          <a:endParaRPr lang="en-US"/>
        </a:p>
      </dgm:t>
    </dgm:pt>
    <dgm:pt modelId="{0DFE8B62-18D2-2C41-A7DE-E2EE8FCB572A}" type="pres">
      <dgm:prSet presAssocID="{6DCE07F3-8F1F-7146-B9DB-5A9A0A1375EE}" presName="childText" presStyleLbl="bgAcc1" presStyleIdx="3" presStyleCnt="10">
        <dgm:presLayoutVars>
          <dgm:bulletEnabled val="1"/>
        </dgm:presLayoutVars>
      </dgm:prSet>
      <dgm:spPr/>
      <dgm:t>
        <a:bodyPr/>
        <a:lstStyle/>
        <a:p>
          <a:endParaRPr lang="en-US"/>
        </a:p>
      </dgm:t>
    </dgm:pt>
    <dgm:pt modelId="{A5BF618B-17DC-9848-93B3-E3AF56634856}" type="pres">
      <dgm:prSet presAssocID="{30C0D4CF-1CD0-E84C-963B-A47F81296AD6}" presName="Name13" presStyleLbl="parChTrans1D2" presStyleIdx="4" presStyleCnt="10"/>
      <dgm:spPr/>
      <dgm:t>
        <a:bodyPr/>
        <a:lstStyle/>
        <a:p>
          <a:endParaRPr lang="en-US"/>
        </a:p>
      </dgm:t>
    </dgm:pt>
    <dgm:pt modelId="{7DE93155-3F64-1345-AA5A-CA96D5A36AF8}" type="pres">
      <dgm:prSet presAssocID="{4449DC19-90E2-4647-BEF9-93C244D79D9B}" presName="childText" presStyleLbl="bgAcc1" presStyleIdx="4" presStyleCnt="10">
        <dgm:presLayoutVars>
          <dgm:bulletEnabled val="1"/>
        </dgm:presLayoutVars>
      </dgm:prSet>
      <dgm:spPr/>
      <dgm:t>
        <a:bodyPr/>
        <a:lstStyle/>
        <a:p>
          <a:endParaRPr lang="en-US"/>
        </a:p>
      </dgm:t>
    </dgm:pt>
    <dgm:pt modelId="{107805A4-FE15-E74B-9E93-526FB906C7E2}" type="pres">
      <dgm:prSet presAssocID="{710DFA5A-CC1C-3941-97FE-0E140B8F7211}" presName="root" presStyleCnt="0"/>
      <dgm:spPr/>
      <dgm:t>
        <a:bodyPr/>
        <a:lstStyle/>
        <a:p>
          <a:endParaRPr lang="en-US"/>
        </a:p>
      </dgm:t>
    </dgm:pt>
    <dgm:pt modelId="{60CB7E02-596E-804B-8F64-4332ED3C1C39}" type="pres">
      <dgm:prSet presAssocID="{710DFA5A-CC1C-3941-97FE-0E140B8F7211}" presName="rootComposite" presStyleCnt="0"/>
      <dgm:spPr/>
      <dgm:t>
        <a:bodyPr/>
        <a:lstStyle/>
        <a:p>
          <a:endParaRPr lang="en-US"/>
        </a:p>
      </dgm:t>
    </dgm:pt>
    <dgm:pt modelId="{4BDE7D7C-944A-B642-BBA4-A855D2D6B43C}" type="pres">
      <dgm:prSet presAssocID="{710DFA5A-CC1C-3941-97FE-0E140B8F7211}" presName="rootText" presStyleLbl="node1" presStyleIdx="2" presStyleCnt="4"/>
      <dgm:spPr/>
      <dgm:t>
        <a:bodyPr/>
        <a:lstStyle/>
        <a:p>
          <a:endParaRPr lang="en-US"/>
        </a:p>
      </dgm:t>
    </dgm:pt>
    <dgm:pt modelId="{CAC00EC6-E556-5342-B646-A19B9BD0149F}" type="pres">
      <dgm:prSet presAssocID="{710DFA5A-CC1C-3941-97FE-0E140B8F7211}" presName="rootConnector" presStyleLbl="node1" presStyleIdx="2" presStyleCnt="4"/>
      <dgm:spPr/>
      <dgm:t>
        <a:bodyPr/>
        <a:lstStyle/>
        <a:p>
          <a:endParaRPr lang="en-US"/>
        </a:p>
      </dgm:t>
    </dgm:pt>
    <dgm:pt modelId="{DB1367F8-EAE5-E94E-BB6E-56C32987928E}" type="pres">
      <dgm:prSet presAssocID="{710DFA5A-CC1C-3941-97FE-0E140B8F7211}" presName="childShape" presStyleCnt="0"/>
      <dgm:spPr/>
      <dgm:t>
        <a:bodyPr/>
        <a:lstStyle/>
        <a:p>
          <a:endParaRPr lang="en-US"/>
        </a:p>
      </dgm:t>
    </dgm:pt>
    <dgm:pt modelId="{F93839BA-4DE1-4941-B607-50CFBEF3F3C7}" type="pres">
      <dgm:prSet presAssocID="{BC8F6FE1-F1A5-1F46-BF94-B6B9B9E338F0}" presName="Name13" presStyleLbl="parChTrans1D2" presStyleIdx="5" presStyleCnt="10"/>
      <dgm:spPr/>
      <dgm:t>
        <a:bodyPr/>
        <a:lstStyle/>
        <a:p>
          <a:endParaRPr lang="en-US"/>
        </a:p>
      </dgm:t>
    </dgm:pt>
    <dgm:pt modelId="{36C6A45F-0731-AB4B-812A-C6D7D709FDB1}" type="pres">
      <dgm:prSet presAssocID="{72DBD9B9-78BD-BC40-B387-2041FEF87BFD}" presName="childText" presStyleLbl="bgAcc1" presStyleIdx="5" presStyleCnt="10">
        <dgm:presLayoutVars>
          <dgm:bulletEnabled val="1"/>
        </dgm:presLayoutVars>
      </dgm:prSet>
      <dgm:spPr/>
      <dgm:t>
        <a:bodyPr/>
        <a:lstStyle/>
        <a:p>
          <a:endParaRPr lang="en-US"/>
        </a:p>
      </dgm:t>
    </dgm:pt>
    <dgm:pt modelId="{529884AA-A734-F449-8C9D-177BE28481E9}" type="pres">
      <dgm:prSet presAssocID="{4E76AE43-01BE-3342-88B4-761551EF6B8C}" presName="Name13" presStyleLbl="parChTrans1D2" presStyleIdx="6" presStyleCnt="10"/>
      <dgm:spPr/>
      <dgm:t>
        <a:bodyPr/>
        <a:lstStyle/>
        <a:p>
          <a:endParaRPr lang="en-US"/>
        </a:p>
      </dgm:t>
    </dgm:pt>
    <dgm:pt modelId="{BFD67AF8-B27A-2C4A-988B-2C698EB39C12}" type="pres">
      <dgm:prSet presAssocID="{611CB63A-9BCD-544A-BEE9-A8572201A51C}" presName="childText" presStyleLbl="bgAcc1" presStyleIdx="6" presStyleCnt="10">
        <dgm:presLayoutVars>
          <dgm:bulletEnabled val="1"/>
        </dgm:presLayoutVars>
      </dgm:prSet>
      <dgm:spPr/>
      <dgm:t>
        <a:bodyPr/>
        <a:lstStyle/>
        <a:p>
          <a:endParaRPr lang="en-US"/>
        </a:p>
      </dgm:t>
    </dgm:pt>
    <dgm:pt modelId="{00183F31-5157-8649-B8D6-08FFE2597285}" type="pres">
      <dgm:prSet presAssocID="{4719A19E-F3EF-F148-A50C-147DC0E5611F}" presName="root" presStyleCnt="0"/>
      <dgm:spPr/>
      <dgm:t>
        <a:bodyPr/>
        <a:lstStyle/>
        <a:p>
          <a:endParaRPr lang="en-US"/>
        </a:p>
      </dgm:t>
    </dgm:pt>
    <dgm:pt modelId="{B8DC8145-33A1-EF43-909E-0BFC13AAC611}" type="pres">
      <dgm:prSet presAssocID="{4719A19E-F3EF-F148-A50C-147DC0E5611F}" presName="rootComposite" presStyleCnt="0"/>
      <dgm:spPr/>
      <dgm:t>
        <a:bodyPr/>
        <a:lstStyle/>
        <a:p>
          <a:endParaRPr lang="en-US"/>
        </a:p>
      </dgm:t>
    </dgm:pt>
    <dgm:pt modelId="{BE21B916-6C07-404B-99C6-E4A67D3DFE6A}" type="pres">
      <dgm:prSet presAssocID="{4719A19E-F3EF-F148-A50C-147DC0E5611F}" presName="rootText" presStyleLbl="node1" presStyleIdx="3" presStyleCnt="4"/>
      <dgm:spPr/>
      <dgm:t>
        <a:bodyPr/>
        <a:lstStyle/>
        <a:p>
          <a:endParaRPr lang="en-US"/>
        </a:p>
      </dgm:t>
    </dgm:pt>
    <dgm:pt modelId="{BCAB3266-FFEC-4241-BD50-8A7687A291DF}" type="pres">
      <dgm:prSet presAssocID="{4719A19E-F3EF-F148-A50C-147DC0E5611F}" presName="rootConnector" presStyleLbl="node1" presStyleIdx="3" presStyleCnt="4"/>
      <dgm:spPr/>
      <dgm:t>
        <a:bodyPr/>
        <a:lstStyle/>
        <a:p>
          <a:endParaRPr lang="en-US"/>
        </a:p>
      </dgm:t>
    </dgm:pt>
    <dgm:pt modelId="{0377697B-28C1-6E49-BCCA-E696B5ECF0AD}" type="pres">
      <dgm:prSet presAssocID="{4719A19E-F3EF-F148-A50C-147DC0E5611F}" presName="childShape" presStyleCnt="0"/>
      <dgm:spPr/>
      <dgm:t>
        <a:bodyPr/>
        <a:lstStyle/>
        <a:p>
          <a:endParaRPr lang="en-US"/>
        </a:p>
      </dgm:t>
    </dgm:pt>
    <dgm:pt modelId="{D72C260D-8D3D-074B-A7B9-107B327A3C7B}" type="pres">
      <dgm:prSet presAssocID="{5F11E3FE-2D2E-614E-ACD6-D3132B68C462}" presName="Name13" presStyleLbl="parChTrans1D2" presStyleIdx="7" presStyleCnt="10"/>
      <dgm:spPr/>
      <dgm:t>
        <a:bodyPr/>
        <a:lstStyle/>
        <a:p>
          <a:endParaRPr lang="en-US"/>
        </a:p>
      </dgm:t>
    </dgm:pt>
    <dgm:pt modelId="{5C9BFFC1-9E34-C94F-8CD4-12A0E5914BA5}" type="pres">
      <dgm:prSet presAssocID="{71D60C73-12CF-CA41-AF80-4BE78DC82B6E}" presName="childText" presStyleLbl="bgAcc1" presStyleIdx="7" presStyleCnt="10">
        <dgm:presLayoutVars>
          <dgm:bulletEnabled val="1"/>
        </dgm:presLayoutVars>
      </dgm:prSet>
      <dgm:spPr/>
      <dgm:t>
        <a:bodyPr/>
        <a:lstStyle/>
        <a:p>
          <a:endParaRPr lang="en-US"/>
        </a:p>
      </dgm:t>
    </dgm:pt>
    <dgm:pt modelId="{10CFE0CA-ACFA-4045-8989-11A0356365DA}" type="pres">
      <dgm:prSet presAssocID="{8BE184A3-D533-A641-91AD-84AE9D6A972B}" presName="Name13" presStyleLbl="parChTrans1D2" presStyleIdx="8" presStyleCnt="10"/>
      <dgm:spPr/>
      <dgm:t>
        <a:bodyPr/>
        <a:lstStyle/>
        <a:p>
          <a:endParaRPr lang="en-US"/>
        </a:p>
      </dgm:t>
    </dgm:pt>
    <dgm:pt modelId="{81D51FB0-0738-5E47-BDCB-CAD1AE01835F}" type="pres">
      <dgm:prSet presAssocID="{3FFF86FC-0202-884F-9453-0B44D5F76985}" presName="childText" presStyleLbl="bgAcc1" presStyleIdx="8" presStyleCnt="10">
        <dgm:presLayoutVars>
          <dgm:bulletEnabled val="1"/>
        </dgm:presLayoutVars>
      </dgm:prSet>
      <dgm:spPr/>
      <dgm:t>
        <a:bodyPr/>
        <a:lstStyle/>
        <a:p>
          <a:endParaRPr lang="en-US"/>
        </a:p>
      </dgm:t>
    </dgm:pt>
    <dgm:pt modelId="{B760A1F3-BD2F-D748-BDF9-C37AE257E90D}" type="pres">
      <dgm:prSet presAssocID="{621812AB-1080-1A46-90FE-6D45D8488C7E}" presName="Name13" presStyleLbl="parChTrans1D2" presStyleIdx="9" presStyleCnt="10"/>
      <dgm:spPr/>
      <dgm:t>
        <a:bodyPr/>
        <a:lstStyle/>
        <a:p>
          <a:endParaRPr lang="en-US"/>
        </a:p>
      </dgm:t>
    </dgm:pt>
    <dgm:pt modelId="{1F499938-76BC-BC4F-B7B2-C4B90C360FC9}" type="pres">
      <dgm:prSet presAssocID="{D7B5CA68-7788-FF4F-BB7B-56E1AA32A915}" presName="childText" presStyleLbl="bgAcc1" presStyleIdx="9" presStyleCnt="10">
        <dgm:presLayoutVars>
          <dgm:bulletEnabled val="1"/>
        </dgm:presLayoutVars>
      </dgm:prSet>
      <dgm:spPr/>
      <dgm:t>
        <a:bodyPr/>
        <a:lstStyle/>
        <a:p>
          <a:endParaRPr lang="en-US"/>
        </a:p>
      </dgm:t>
    </dgm:pt>
  </dgm:ptLst>
  <dgm:cxnLst>
    <dgm:cxn modelId="{F1BA9DD2-A86D-6B40-A8C5-FF1D1BB52357}" srcId="{4719A19E-F3EF-F148-A50C-147DC0E5611F}" destId="{D7B5CA68-7788-FF4F-BB7B-56E1AA32A915}" srcOrd="2" destOrd="0" parTransId="{621812AB-1080-1A46-90FE-6D45D8488C7E}" sibTransId="{2BF9311E-4968-6C44-99D3-66A107776200}"/>
    <dgm:cxn modelId="{66972081-E3CC-4604-B7A1-80E02F54270E}" type="presOf" srcId="{6DCE07F3-8F1F-7146-B9DB-5A9A0A1375EE}" destId="{0DFE8B62-18D2-2C41-A7DE-E2EE8FCB572A}" srcOrd="0" destOrd="0" presId="urn:microsoft.com/office/officeart/2005/8/layout/hierarchy3"/>
    <dgm:cxn modelId="{86F6361E-6B66-44F1-948B-59EAE6C0BD30}" type="presOf" srcId="{71D60C73-12CF-CA41-AF80-4BE78DC82B6E}" destId="{5C9BFFC1-9E34-C94F-8CD4-12A0E5914BA5}" srcOrd="0" destOrd="0" presId="urn:microsoft.com/office/officeart/2005/8/layout/hierarchy3"/>
    <dgm:cxn modelId="{5CDF5114-5F8B-FC45-A632-CB9C2BC2B240}" srcId="{710DFA5A-CC1C-3941-97FE-0E140B8F7211}" destId="{72DBD9B9-78BD-BC40-B387-2041FEF87BFD}" srcOrd="0" destOrd="0" parTransId="{BC8F6FE1-F1A5-1F46-BF94-B6B9B9E338F0}" sibTransId="{3AD79FFA-2DB0-F14C-B568-94414F792BE1}"/>
    <dgm:cxn modelId="{C3C4468F-6B4C-544B-A57D-B4A25792D1B2}" srcId="{ECD1D026-A589-E743-A2B9-A488D021D7CE}" destId="{68FAEA38-D489-4742-9EBA-8337B524F027}" srcOrd="0" destOrd="0" parTransId="{E9260BAE-E8A3-0A42-8221-2E02B97104BC}" sibTransId="{CBD869CE-DA82-3F4A-8F30-DBEA7D2D7EB0}"/>
    <dgm:cxn modelId="{8EC7AD1D-CB0B-43FA-8A60-24E17B7AE69C}" type="presOf" srcId="{30C0D4CF-1CD0-E84C-963B-A47F81296AD6}" destId="{A5BF618B-17DC-9848-93B3-E3AF56634856}" srcOrd="0" destOrd="0" presId="urn:microsoft.com/office/officeart/2005/8/layout/hierarchy3"/>
    <dgm:cxn modelId="{8D33D563-E765-5842-B1B0-0D4F13C9D5C0}" srcId="{710DFA5A-CC1C-3941-97FE-0E140B8F7211}" destId="{611CB63A-9BCD-544A-BEE9-A8572201A51C}" srcOrd="1" destOrd="0" parTransId="{4E76AE43-01BE-3342-88B4-761551EF6B8C}" sibTransId="{27BF444F-C0B4-E54B-B3EA-EC3289257802}"/>
    <dgm:cxn modelId="{920D818D-A42C-4E6F-8188-F55FAF3D28EA}" type="presOf" srcId="{4719A19E-F3EF-F148-A50C-147DC0E5611F}" destId="{BCAB3266-FFEC-4241-BD50-8A7687A291DF}" srcOrd="1" destOrd="0" presId="urn:microsoft.com/office/officeart/2005/8/layout/hierarchy3"/>
    <dgm:cxn modelId="{BD1EA5F2-E275-4635-83FC-5B81339286B0}" type="presOf" srcId="{BC8F6FE1-F1A5-1F46-BF94-B6B9B9E338F0}" destId="{F93839BA-4DE1-4941-B607-50CFBEF3F3C7}" srcOrd="0" destOrd="0" presId="urn:microsoft.com/office/officeart/2005/8/layout/hierarchy3"/>
    <dgm:cxn modelId="{029F0447-E8D1-7546-8A9D-C18F81BE0CA8}" type="presOf" srcId="{AB9C01B1-E576-E148-9DE6-109575B3BB09}" destId="{5DF11437-3B56-3447-ACA8-98801829AD92}" srcOrd="0" destOrd="0" presId="urn:microsoft.com/office/officeart/2005/8/layout/hierarchy3"/>
    <dgm:cxn modelId="{1AE966FE-E78E-BA49-900C-E64045FD83A1}" type="presOf" srcId="{894653E1-956E-EC48-B93F-3E16C940659B}" destId="{204C9955-B8CE-E248-A7FA-EAB6AA101083}" srcOrd="0" destOrd="0" presId="urn:microsoft.com/office/officeart/2005/8/layout/hierarchy3"/>
    <dgm:cxn modelId="{F295A2C3-F3D5-4348-A637-D1174A4DCAA9}" type="presOf" srcId="{4E76AE43-01BE-3342-88B4-761551EF6B8C}" destId="{529884AA-A734-F449-8C9D-177BE28481E9}" srcOrd="0" destOrd="0" presId="urn:microsoft.com/office/officeart/2005/8/layout/hierarchy3"/>
    <dgm:cxn modelId="{F6E46E81-BD11-CC40-B927-6843A39E0F8F}" type="presOf" srcId="{E9260BAE-E8A3-0A42-8221-2E02B97104BC}" destId="{758EA37D-5414-A84B-93B9-234FDC8110A1}" srcOrd="0" destOrd="0" presId="urn:microsoft.com/office/officeart/2005/8/layout/hierarchy3"/>
    <dgm:cxn modelId="{F112C9AB-30DA-A44B-94D3-0020DF6130F6}" srcId="{4719A19E-F3EF-F148-A50C-147DC0E5611F}" destId="{3FFF86FC-0202-884F-9453-0B44D5F76985}" srcOrd="1" destOrd="0" parTransId="{8BE184A3-D533-A641-91AD-84AE9D6A972B}" sibTransId="{A0FA7349-C40B-A943-9094-1B1777781D96}"/>
    <dgm:cxn modelId="{7BC50C8F-E202-1842-B203-80B0995E55D1}" srcId="{C74E6992-FE15-B74E-A7F8-4513BED90255}" destId="{F5182FC6-DCA9-8441-8B04-292CCC4C538C}" srcOrd="1" destOrd="0" parTransId="{F52908B6-4BF5-BE40-8359-AEE32961C884}" sibTransId="{D6765E24-1C8A-FC49-A1C1-B288E1924CF7}"/>
    <dgm:cxn modelId="{1D8E9426-A68B-4222-AE1E-695440AADC95}" type="presOf" srcId="{4719A19E-F3EF-F148-A50C-147DC0E5611F}" destId="{BE21B916-6C07-404B-99C6-E4A67D3DFE6A}" srcOrd="0" destOrd="0" presId="urn:microsoft.com/office/officeart/2005/8/layout/hierarchy3"/>
    <dgm:cxn modelId="{CA12D71C-01D1-8642-8974-02E1031DDAEA}" srcId="{C74E6992-FE15-B74E-A7F8-4513BED90255}" destId="{4719A19E-F3EF-F148-A50C-147DC0E5611F}" srcOrd="3" destOrd="0" parTransId="{2AF76ECF-7698-C849-A444-5B4639FC631B}" sibTransId="{E48B4842-FEDC-F54C-BC52-B5CA7DB11FBD}"/>
    <dgm:cxn modelId="{960BCA14-D37B-C147-8945-51FAAB198871}" type="presOf" srcId="{1C27539B-E382-6B4C-A388-B934348F7B45}" destId="{B393A889-3190-C948-8447-C350FAE9EA18}" srcOrd="0" destOrd="0" presId="urn:microsoft.com/office/officeart/2005/8/layout/hierarchy3"/>
    <dgm:cxn modelId="{47652121-728D-0C4B-8575-306EF55D4736}" type="presOf" srcId="{68FAEA38-D489-4742-9EBA-8337B524F027}" destId="{AD5FFB8F-08C9-D848-BE9C-22B858EC7242}" srcOrd="0" destOrd="0" presId="urn:microsoft.com/office/officeart/2005/8/layout/hierarchy3"/>
    <dgm:cxn modelId="{2B42552E-1480-9642-BE2D-C1745EFF0C41}" type="presOf" srcId="{ECD1D026-A589-E743-A2B9-A488D021D7CE}" destId="{73A5B9EC-93E1-164E-8B09-C20210A9BDA5}" srcOrd="0" destOrd="0" presId="urn:microsoft.com/office/officeart/2005/8/layout/hierarchy3"/>
    <dgm:cxn modelId="{16DEBB18-76A9-4F94-AC8A-85776477733F}" type="presOf" srcId="{F5182FC6-DCA9-8441-8B04-292CCC4C538C}" destId="{CD1FF177-5D29-DF4F-A081-B0349924B956}" srcOrd="0" destOrd="0" presId="urn:microsoft.com/office/officeart/2005/8/layout/hierarchy3"/>
    <dgm:cxn modelId="{15C86A7D-5130-0145-8BDF-41EBB36CF883}" srcId="{F5182FC6-DCA9-8441-8B04-292CCC4C538C}" destId="{4449DC19-90E2-4647-BEF9-93C244D79D9B}" srcOrd="1" destOrd="0" parTransId="{30C0D4CF-1CD0-E84C-963B-A47F81296AD6}" sibTransId="{C8D6F79B-7BC0-3546-B900-113441D2C0C6}"/>
    <dgm:cxn modelId="{1E799E9D-25B0-444C-A775-1759AA26A354}" type="presOf" srcId="{ECD1D026-A589-E743-A2B9-A488D021D7CE}" destId="{B46178F9-78FB-034A-9125-C176BBA6F6A6}" srcOrd="1" destOrd="0" presId="urn:microsoft.com/office/officeart/2005/8/layout/hierarchy3"/>
    <dgm:cxn modelId="{B5DB67FC-88F6-4C4C-9CF4-ECD36350BCE3}" srcId="{ECD1D026-A589-E743-A2B9-A488D021D7CE}" destId="{1C27539B-E382-6B4C-A388-B934348F7B45}" srcOrd="1" destOrd="0" parTransId="{860649EA-8BE8-DD43-BCA0-FDBAA31A1DAB}" sibTransId="{A8F5A45D-8ACC-F34E-8A5B-7FAA7CAD07FD}"/>
    <dgm:cxn modelId="{603ED9C8-3289-4E00-B275-EFA1DA5615C7}" type="presOf" srcId="{C74E6992-FE15-B74E-A7F8-4513BED90255}" destId="{594AAFE8-37B8-9246-859E-0EE740E26D4C}" srcOrd="0" destOrd="0" presId="urn:microsoft.com/office/officeart/2005/8/layout/hierarchy3"/>
    <dgm:cxn modelId="{49031992-F52B-4434-B8F3-60FABFAE4E95}" type="presOf" srcId="{710DFA5A-CC1C-3941-97FE-0E140B8F7211}" destId="{CAC00EC6-E556-5342-B646-A19B9BD0149F}" srcOrd="1" destOrd="0" presId="urn:microsoft.com/office/officeart/2005/8/layout/hierarchy3"/>
    <dgm:cxn modelId="{CB8E8D5A-3254-934C-BDEB-985060A91AB9}" srcId="{4719A19E-F3EF-F148-A50C-147DC0E5611F}" destId="{71D60C73-12CF-CA41-AF80-4BE78DC82B6E}" srcOrd="0" destOrd="0" parTransId="{5F11E3FE-2D2E-614E-ACD6-D3132B68C462}" sibTransId="{906F24C0-5009-8042-A115-A1DC7EC8A493}"/>
    <dgm:cxn modelId="{65DFDB58-1947-A742-A802-C138C500F19E}" srcId="{C74E6992-FE15-B74E-A7F8-4513BED90255}" destId="{ECD1D026-A589-E743-A2B9-A488D021D7CE}" srcOrd="0" destOrd="0" parTransId="{927E3DCD-4344-EC48-8263-C1ED7D67A7BD}" sibTransId="{C8D3B1EA-B14F-A34B-84C6-BDE4150225F3}"/>
    <dgm:cxn modelId="{EAAABFCF-9628-4FA5-BB56-5524ECE5BCBF}" type="presOf" srcId="{3FFF86FC-0202-884F-9453-0B44D5F76985}" destId="{81D51FB0-0738-5E47-BDCB-CAD1AE01835F}" srcOrd="0" destOrd="0" presId="urn:microsoft.com/office/officeart/2005/8/layout/hierarchy3"/>
    <dgm:cxn modelId="{D93E85EF-9A4E-7A4C-8F70-238B3FFAE504}" srcId="{F5182FC6-DCA9-8441-8B04-292CCC4C538C}" destId="{6DCE07F3-8F1F-7146-B9DB-5A9A0A1375EE}" srcOrd="0" destOrd="0" parTransId="{1FD74AFA-8F6B-2242-88B4-F2A9797C0739}" sibTransId="{02F8376C-A05D-4F41-8597-90D5C579A18F}"/>
    <dgm:cxn modelId="{70150756-32DD-EC41-8044-3262C4A1B5BE}" type="presOf" srcId="{860649EA-8BE8-DD43-BCA0-FDBAA31A1DAB}" destId="{211E851D-BDD7-FF46-BE00-17E6CD3D23E6}" srcOrd="0" destOrd="0" presId="urn:microsoft.com/office/officeart/2005/8/layout/hierarchy3"/>
    <dgm:cxn modelId="{B972CA08-0925-0641-B143-5F2CEE943260}" srcId="{C74E6992-FE15-B74E-A7F8-4513BED90255}" destId="{710DFA5A-CC1C-3941-97FE-0E140B8F7211}" srcOrd="2" destOrd="0" parTransId="{9BB6BB52-73D6-F347-AB66-A544DAFA3C66}" sibTransId="{7B8D5158-BFE8-E546-B110-6896B9D61A3E}"/>
    <dgm:cxn modelId="{D50C95D2-8F68-4658-B86F-A373B4BF7BCF}" type="presOf" srcId="{4449DC19-90E2-4647-BEF9-93C244D79D9B}" destId="{7DE93155-3F64-1345-AA5A-CA96D5A36AF8}" srcOrd="0" destOrd="0" presId="urn:microsoft.com/office/officeart/2005/8/layout/hierarchy3"/>
    <dgm:cxn modelId="{266908DF-1EAC-4539-9E47-C8B1BAE67D30}" type="presOf" srcId="{621812AB-1080-1A46-90FE-6D45D8488C7E}" destId="{B760A1F3-BD2F-D748-BDF9-C37AE257E90D}" srcOrd="0" destOrd="0" presId="urn:microsoft.com/office/officeart/2005/8/layout/hierarchy3"/>
    <dgm:cxn modelId="{03729627-7DE1-4D6E-9446-2199A593BBC4}" type="presOf" srcId="{8BE184A3-D533-A641-91AD-84AE9D6A972B}" destId="{10CFE0CA-ACFA-4045-8989-11A0356365DA}" srcOrd="0" destOrd="0" presId="urn:microsoft.com/office/officeart/2005/8/layout/hierarchy3"/>
    <dgm:cxn modelId="{1B061C5D-AB58-4C9A-9C8A-24033E5460B6}" type="presOf" srcId="{5F11E3FE-2D2E-614E-ACD6-D3132B68C462}" destId="{D72C260D-8D3D-074B-A7B9-107B327A3C7B}" srcOrd="0" destOrd="0" presId="urn:microsoft.com/office/officeart/2005/8/layout/hierarchy3"/>
    <dgm:cxn modelId="{C9A731C5-9E22-49B8-9CF2-14C785D11717}" type="presOf" srcId="{611CB63A-9BCD-544A-BEE9-A8572201A51C}" destId="{BFD67AF8-B27A-2C4A-988B-2C698EB39C12}" srcOrd="0" destOrd="0" presId="urn:microsoft.com/office/officeart/2005/8/layout/hierarchy3"/>
    <dgm:cxn modelId="{34D7FEFA-3EB1-4AC1-AD39-0ADB7B91134F}" type="presOf" srcId="{710DFA5A-CC1C-3941-97FE-0E140B8F7211}" destId="{4BDE7D7C-944A-B642-BBA4-A855D2D6B43C}" srcOrd="0" destOrd="0" presId="urn:microsoft.com/office/officeart/2005/8/layout/hierarchy3"/>
    <dgm:cxn modelId="{52D1355A-2067-4B32-A336-4E18851D5BCA}" type="presOf" srcId="{F5182FC6-DCA9-8441-8B04-292CCC4C538C}" destId="{C1AD263C-C17E-C44D-BFC2-5AB6F1857016}" srcOrd="1" destOrd="0" presId="urn:microsoft.com/office/officeart/2005/8/layout/hierarchy3"/>
    <dgm:cxn modelId="{C2BC9952-FE13-47B6-A3FA-133A163F3A6A}" type="presOf" srcId="{72DBD9B9-78BD-BC40-B387-2041FEF87BFD}" destId="{36C6A45F-0731-AB4B-812A-C6D7D709FDB1}" srcOrd="0" destOrd="0" presId="urn:microsoft.com/office/officeart/2005/8/layout/hierarchy3"/>
    <dgm:cxn modelId="{A0450FBC-CFC9-45FE-B71F-E2631D8E7329}" type="presOf" srcId="{D7B5CA68-7788-FF4F-BB7B-56E1AA32A915}" destId="{1F499938-76BC-BC4F-B7B2-C4B90C360FC9}" srcOrd="0" destOrd="0" presId="urn:microsoft.com/office/officeart/2005/8/layout/hierarchy3"/>
    <dgm:cxn modelId="{D0E5C699-262D-42CF-83E5-CB30573D8994}" type="presOf" srcId="{1FD74AFA-8F6B-2242-88B4-F2A9797C0739}" destId="{E0FC42C7-F280-4B48-A349-12D13DFE3E06}" srcOrd="0" destOrd="0" presId="urn:microsoft.com/office/officeart/2005/8/layout/hierarchy3"/>
    <dgm:cxn modelId="{5B85DC3D-F09E-5D4E-A8DC-1D88D3DC8A6F}" srcId="{ECD1D026-A589-E743-A2B9-A488D021D7CE}" destId="{894653E1-956E-EC48-B93F-3E16C940659B}" srcOrd="2" destOrd="0" parTransId="{AB9C01B1-E576-E148-9DE6-109575B3BB09}" sibTransId="{E591CF5D-AE8D-EA47-8177-E0D0D30628D7}"/>
    <dgm:cxn modelId="{2A433AC1-EE44-7645-8F94-5E880AD7FB06}" type="presParOf" srcId="{594AAFE8-37B8-9246-859E-0EE740E26D4C}" destId="{686856C5-9CC7-B242-A63B-40DAABE095D2}" srcOrd="0" destOrd="0" presId="urn:microsoft.com/office/officeart/2005/8/layout/hierarchy3"/>
    <dgm:cxn modelId="{B1E83E7F-717C-2B4B-AFBC-2AAC8BB68281}" type="presParOf" srcId="{686856C5-9CC7-B242-A63B-40DAABE095D2}" destId="{9953FE0B-55D1-FF4D-8243-1543FA1797BE}" srcOrd="0" destOrd="0" presId="urn:microsoft.com/office/officeart/2005/8/layout/hierarchy3"/>
    <dgm:cxn modelId="{CFB7DD9D-2A17-D949-8C73-0D929AC5FDFB}" type="presParOf" srcId="{9953FE0B-55D1-FF4D-8243-1543FA1797BE}" destId="{73A5B9EC-93E1-164E-8B09-C20210A9BDA5}" srcOrd="0" destOrd="0" presId="urn:microsoft.com/office/officeart/2005/8/layout/hierarchy3"/>
    <dgm:cxn modelId="{38BB392A-DBB7-4B43-98D3-C444A0FCFF9E}" type="presParOf" srcId="{9953FE0B-55D1-FF4D-8243-1543FA1797BE}" destId="{B46178F9-78FB-034A-9125-C176BBA6F6A6}" srcOrd="1" destOrd="0" presId="urn:microsoft.com/office/officeart/2005/8/layout/hierarchy3"/>
    <dgm:cxn modelId="{E3FBA906-B160-6E4F-B32D-918AB352C059}" type="presParOf" srcId="{686856C5-9CC7-B242-A63B-40DAABE095D2}" destId="{34F6196A-9DE4-664C-822E-4257909F3B68}" srcOrd="1" destOrd="0" presId="urn:microsoft.com/office/officeart/2005/8/layout/hierarchy3"/>
    <dgm:cxn modelId="{314DDC2F-A80A-3147-A602-09B883AF21FA}" type="presParOf" srcId="{34F6196A-9DE4-664C-822E-4257909F3B68}" destId="{758EA37D-5414-A84B-93B9-234FDC8110A1}" srcOrd="0" destOrd="0" presId="urn:microsoft.com/office/officeart/2005/8/layout/hierarchy3"/>
    <dgm:cxn modelId="{00EAEC61-2CCC-7B47-B818-3EAF4FDDA2B8}" type="presParOf" srcId="{34F6196A-9DE4-664C-822E-4257909F3B68}" destId="{AD5FFB8F-08C9-D848-BE9C-22B858EC7242}" srcOrd="1" destOrd="0" presId="urn:microsoft.com/office/officeart/2005/8/layout/hierarchy3"/>
    <dgm:cxn modelId="{30C24D3D-D768-E74D-A8D4-47672B519BDE}" type="presParOf" srcId="{34F6196A-9DE4-664C-822E-4257909F3B68}" destId="{211E851D-BDD7-FF46-BE00-17E6CD3D23E6}" srcOrd="2" destOrd="0" presId="urn:microsoft.com/office/officeart/2005/8/layout/hierarchy3"/>
    <dgm:cxn modelId="{AECFC91E-CDBD-B944-BD32-B4AEEB516726}" type="presParOf" srcId="{34F6196A-9DE4-664C-822E-4257909F3B68}" destId="{B393A889-3190-C948-8447-C350FAE9EA18}" srcOrd="3" destOrd="0" presId="urn:microsoft.com/office/officeart/2005/8/layout/hierarchy3"/>
    <dgm:cxn modelId="{E6B1647C-45C9-3D40-B516-479B2A4FC07D}" type="presParOf" srcId="{34F6196A-9DE4-664C-822E-4257909F3B68}" destId="{5DF11437-3B56-3447-ACA8-98801829AD92}" srcOrd="4" destOrd="0" presId="urn:microsoft.com/office/officeart/2005/8/layout/hierarchy3"/>
    <dgm:cxn modelId="{B2DB2C84-EA49-E040-87BF-19D2AD6C502F}" type="presParOf" srcId="{34F6196A-9DE4-664C-822E-4257909F3B68}" destId="{204C9955-B8CE-E248-A7FA-EAB6AA101083}" srcOrd="5" destOrd="0" presId="urn:microsoft.com/office/officeart/2005/8/layout/hierarchy3"/>
    <dgm:cxn modelId="{EFFC9358-C14F-40CC-9863-EE920A9EE4BA}" type="presParOf" srcId="{594AAFE8-37B8-9246-859E-0EE740E26D4C}" destId="{B3B6C440-EA92-264E-9A54-C0E0A1E6761D}" srcOrd="1" destOrd="0" presId="urn:microsoft.com/office/officeart/2005/8/layout/hierarchy3"/>
    <dgm:cxn modelId="{9EB63FBB-0EC4-453A-9A11-F328C0290C22}" type="presParOf" srcId="{B3B6C440-EA92-264E-9A54-C0E0A1E6761D}" destId="{B8EF6760-C9F1-044C-94DE-DBEF1675E44F}" srcOrd="0" destOrd="0" presId="urn:microsoft.com/office/officeart/2005/8/layout/hierarchy3"/>
    <dgm:cxn modelId="{A5934B8F-A3E2-47BB-A4CF-54A485D2E76B}" type="presParOf" srcId="{B8EF6760-C9F1-044C-94DE-DBEF1675E44F}" destId="{CD1FF177-5D29-DF4F-A081-B0349924B956}" srcOrd="0" destOrd="0" presId="urn:microsoft.com/office/officeart/2005/8/layout/hierarchy3"/>
    <dgm:cxn modelId="{96AED78D-E40B-4013-AC43-883AAC871192}" type="presParOf" srcId="{B8EF6760-C9F1-044C-94DE-DBEF1675E44F}" destId="{C1AD263C-C17E-C44D-BFC2-5AB6F1857016}" srcOrd="1" destOrd="0" presId="urn:microsoft.com/office/officeart/2005/8/layout/hierarchy3"/>
    <dgm:cxn modelId="{4E22BCE3-9AA7-4CEE-BAA9-4D1BD57439E6}" type="presParOf" srcId="{B3B6C440-EA92-264E-9A54-C0E0A1E6761D}" destId="{969E4559-3C19-6F4E-BE02-78D671308F57}" srcOrd="1" destOrd="0" presId="urn:microsoft.com/office/officeart/2005/8/layout/hierarchy3"/>
    <dgm:cxn modelId="{EA4FCDD8-6D37-4310-BB05-9382BF8BAADD}" type="presParOf" srcId="{969E4559-3C19-6F4E-BE02-78D671308F57}" destId="{E0FC42C7-F280-4B48-A349-12D13DFE3E06}" srcOrd="0" destOrd="0" presId="urn:microsoft.com/office/officeart/2005/8/layout/hierarchy3"/>
    <dgm:cxn modelId="{096D8377-FC6E-48C1-8D95-9E1FECE83A32}" type="presParOf" srcId="{969E4559-3C19-6F4E-BE02-78D671308F57}" destId="{0DFE8B62-18D2-2C41-A7DE-E2EE8FCB572A}" srcOrd="1" destOrd="0" presId="urn:microsoft.com/office/officeart/2005/8/layout/hierarchy3"/>
    <dgm:cxn modelId="{B4B80323-7F5E-44EE-9B6F-6AF8B8E5301C}" type="presParOf" srcId="{969E4559-3C19-6F4E-BE02-78D671308F57}" destId="{A5BF618B-17DC-9848-93B3-E3AF56634856}" srcOrd="2" destOrd="0" presId="urn:microsoft.com/office/officeart/2005/8/layout/hierarchy3"/>
    <dgm:cxn modelId="{033BADA2-2524-4031-B2F5-B2513CA30677}" type="presParOf" srcId="{969E4559-3C19-6F4E-BE02-78D671308F57}" destId="{7DE93155-3F64-1345-AA5A-CA96D5A36AF8}" srcOrd="3" destOrd="0" presId="urn:microsoft.com/office/officeart/2005/8/layout/hierarchy3"/>
    <dgm:cxn modelId="{7F4E98B0-3C49-499A-9F03-ADD31DD0388E}" type="presParOf" srcId="{594AAFE8-37B8-9246-859E-0EE740E26D4C}" destId="{107805A4-FE15-E74B-9E93-526FB906C7E2}" srcOrd="2" destOrd="0" presId="urn:microsoft.com/office/officeart/2005/8/layout/hierarchy3"/>
    <dgm:cxn modelId="{3B35109D-583F-4907-85AF-396F6BD490B6}" type="presParOf" srcId="{107805A4-FE15-E74B-9E93-526FB906C7E2}" destId="{60CB7E02-596E-804B-8F64-4332ED3C1C39}" srcOrd="0" destOrd="0" presId="urn:microsoft.com/office/officeart/2005/8/layout/hierarchy3"/>
    <dgm:cxn modelId="{81C379EA-E879-4C69-BF94-BEE219ADB762}" type="presParOf" srcId="{60CB7E02-596E-804B-8F64-4332ED3C1C39}" destId="{4BDE7D7C-944A-B642-BBA4-A855D2D6B43C}" srcOrd="0" destOrd="0" presId="urn:microsoft.com/office/officeart/2005/8/layout/hierarchy3"/>
    <dgm:cxn modelId="{05D78615-668A-4048-9539-38A6D6BCAC99}" type="presParOf" srcId="{60CB7E02-596E-804B-8F64-4332ED3C1C39}" destId="{CAC00EC6-E556-5342-B646-A19B9BD0149F}" srcOrd="1" destOrd="0" presId="urn:microsoft.com/office/officeart/2005/8/layout/hierarchy3"/>
    <dgm:cxn modelId="{24E48325-BB2D-44C2-9543-0879E9A5877F}" type="presParOf" srcId="{107805A4-FE15-E74B-9E93-526FB906C7E2}" destId="{DB1367F8-EAE5-E94E-BB6E-56C32987928E}" srcOrd="1" destOrd="0" presId="urn:microsoft.com/office/officeart/2005/8/layout/hierarchy3"/>
    <dgm:cxn modelId="{C9F8CFF3-A258-4403-88A8-57773574A8CE}" type="presParOf" srcId="{DB1367F8-EAE5-E94E-BB6E-56C32987928E}" destId="{F93839BA-4DE1-4941-B607-50CFBEF3F3C7}" srcOrd="0" destOrd="0" presId="urn:microsoft.com/office/officeart/2005/8/layout/hierarchy3"/>
    <dgm:cxn modelId="{899CC5BF-FBB7-485B-BEA6-0157864965D8}" type="presParOf" srcId="{DB1367F8-EAE5-E94E-BB6E-56C32987928E}" destId="{36C6A45F-0731-AB4B-812A-C6D7D709FDB1}" srcOrd="1" destOrd="0" presId="urn:microsoft.com/office/officeart/2005/8/layout/hierarchy3"/>
    <dgm:cxn modelId="{EFA94253-CACF-472A-8842-CE237A82D259}" type="presParOf" srcId="{DB1367F8-EAE5-E94E-BB6E-56C32987928E}" destId="{529884AA-A734-F449-8C9D-177BE28481E9}" srcOrd="2" destOrd="0" presId="urn:microsoft.com/office/officeart/2005/8/layout/hierarchy3"/>
    <dgm:cxn modelId="{4D8E5430-6563-4293-A82F-7525147BFC5F}" type="presParOf" srcId="{DB1367F8-EAE5-E94E-BB6E-56C32987928E}" destId="{BFD67AF8-B27A-2C4A-988B-2C698EB39C12}" srcOrd="3" destOrd="0" presId="urn:microsoft.com/office/officeart/2005/8/layout/hierarchy3"/>
    <dgm:cxn modelId="{80B6E2EE-FBC4-4E51-B445-0D91C5F9522A}" type="presParOf" srcId="{594AAFE8-37B8-9246-859E-0EE740E26D4C}" destId="{00183F31-5157-8649-B8D6-08FFE2597285}" srcOrd="3" destOrd="0" presId="urn:microsoft.com/office/officeart/2005/8/layout/hierarchy3"/>
    <dgm:cxn modelId="{11C45218-A32C-41D8-A673-E7C3E8D15B25}" type="presParOf" srcId="{00183F31-5157-8649-B8D6-08FFE2597285}" destId="{B8DC8145-33A1-EF43-909E-0BFC13AAC611}" srcOrd="0" destOrd="0" presId="urn:microsoft.com/office/officeart/2005/8/layout/hierarchy3"/>
    <dgm:cxn modelId="{8DE2892D-7E43-4BD9-8965-F48EFA036558}" type="presParOf" srcId="{B8DC8145-33A1-EF43-909E-0BFC13AAC611}" destId="{BE21B916-6C07-404B-99C6-E4A67D3DFE6A}" srcOrd="0" destOrd="0" presId="urn:microsoft.com/office/officeart/2005/8/layout/hierarchy3"/>
    <dgm:cxn modelId="{44D9FCFD-7507-4462-89FA-8CE10A74F5E6}" type="presParOf" srcId="{B8DC8145-33A1-EF43-909E-0BFC13AAC611}" destId="{BCAB3266-FFEC-4241-BD50-8A7687A291DF}" srcOrd="1" destOrd="0" presId="urn:microsoft.com/office/officeart/2005/8/layout/hierarchy3"/>
    <dgm:cxn modelId="{C90149A8-D9F6-4909-92F1-6EAAAD8C9E7C}" type="presParOf" srcId="{00183F31-5157-8649-B8D6-08FFE2597285}" destId="{0377697B-28C1-6E49-BCCA-E696B5ECF0AD}" srcOrd="1" destOrd="0" presId="urn:microsoft.com/office/officeart/2005/8/layout/hierarchy3"/>
    <dgm:cxn modelId="{36580B9E-061A-4716-A802-245586EFD82C}" type="presParOf" srcId="{0377697B-28C1-6E49-BCCA-E696B5ECF0AD}" destId="{D72C260D-8D3D-074B-A7B9-107B327A3C7B}" srcOrd="0" destOrd="0" presId="urn:microsoft.com/office/officeart/2005/8/layout/hierarchy3"/>
    <dgm:cxn modelId="{4B92F38E-AFCD-4DFB-B94A-F625EDE460EE}" type="presParOf" srcId="{0377697B-28C1-6E49-BCCA-E696B5ECF0AD}" destId="{5C9BFFC1-9E34-C94F-8CD4-12A0E5914BA5}" srcOrd="1" destOrd="0" presId="urn:microsoft.com/office/officeart/2005/8/layout/hierarchy3"/>
    <dgm:cxn modelId="{D1A41C76-946F-4EA4-823E-956B2AB8AE6B}" type="presParOf" srcId="{0377697B-28C1-6E49-BCCA-E696B5ECF0AD}" destId="{10CFE0CA-ACFA-4045-8989-11A0356365DA}" srcOrd="2" destOrd="0" presId="urn:microsoft.com/office/officeart/2005/8/layout/hierarchy3"/>
    <dgm:cxn modelId="{02F92F44-455A-4B87-A35E-E9F1136C6649}" type="presParOf" srcId="{0377697B-28C1-6E49-BCCA-E696B5ECF0AD}" destId="{81D51FB0-0738-5E47-BDCB-CAD1AE01835F}" srcOrd="3" destOrd="0" presId="urn:microsoft.com/office/officeart/2005/8/layout/hierarchy3"/>
    <dgm:cxn modelId="{14D0C266-B478-473E-A8EB-4947E6DCC29D}" type="presParOf" srcId="{0377697B-28C1-6E49-BCCA-E696B5ECF0AD}" destId="{B760A1F3-BD2F-D748-BDF9-C37AE257E90D}" srcOrd="4" destOrd="0" presId="urn:microsoft.com/office/officeart/2005/8/layout/hierarchy3"/>
    <dgm:cxn modelId="{C8582588-3E27-4899-A7F6-A1DF7E53DAFF}" type="presParOf" srcId="{0377697B-28C1-6E49-BCCA-E696B5ECF0AD}" destId="{1F499938-76BC-BC4F-B7B2-C4B90C360FC9}"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5EAA74-6B0E-47E6-B476-A243D2410A47}" type="doc">
      <dgm:prSet loTypeId="urn:microsoft.com/office/officeart/2005/8/layout/equation2" loCatId="" qsTypeId="urn:microsoft.com/office/officeart/2005/8/quickstyle/simple1" qsCatId="simple" csTypeId="urn:microsoft.com/office/officeart/2005/8/colors/accent6_1" csCatId="accent6" phldr="1"/>
      <dgm:spPr/>
    </dgm:pt>
    <dgm:pt modelId="{A84B226B-885B-4116-A149-75929D831E88}">
      <dgm:prSet phldrT="[Text]"/>
      <dgm:spPr/>
      <dgm:t>
        <a:bodyPr/>
        <a:lstStyle/>
        <a:p>
          <a:r>
            <a:rPr lang="en-US" dirty="0" smtClean="0"/>
            <a:t>LOCATION OF SUPPLIER</a:t>
          </a:r>
          <a:endParaRPr lang="en-US" dirty="0"/>
        </a:p>
      </dgm:t>
    </dgm:pt>
    <dgm:pt modelId="{2E180083-5A72-4B0A-9014-D1A4001660BC}" type="parTrans" cxnId="{EF599EC7-79BD-4015-A2BE-D061239A7956}">
      <dgm:prSet/>
      <dgm:spPr/>
      <dgm:t>
        <a:bodyPr/>
        <a:lstStyle/>
        <a:p>
          <a:endParaRPr lang="en-US"/>
        </a:p>
      </dgm:t>
    </dgm:pt>
    <dgm:pt modelId="{06DBF37C-0FB2-420A-BF82-47D0AFCC4960}" type="sibTrans" cxnId="{EF599EC7-79BD-4015-A2BE-D061239A7956}">
      <dgm:prSet/>
      <dgm:spPr/>
      <dgm:t>
        <a:bodyPr/>
        <a:lstStyle/>
        <a:p>
          <a:endParaRPr lang="en-US"/>
        </a:p>
      </dgm:t>
    </dgm:pt>
    <dgm:pt modelId="{6D9F4865-A038-4DAD-A672-534F9F648093}">
      <dgm:prSet phldrT="[Text]"/>
      <dgm:spPr/>
      <dgm:t>
        <a:bodyPr/>
        <a:lstStyle/>
        <a:p>
          <a:r>
            <a:rPr lang="en-US" dirty="0" smtClean="0"/>
            <a:t>PLACE OF SUPPLY</a:t>
          </a:r>
          <a:endParaRPr lang="en-US" dirty="0"/>
        </a:p>
      </dgm:t>
    </dgm:pt>
    <dgm:pt modelId="{485497DB-1375-4447-A332-46712601D9CD}" type="parTrans" cxnId="{594C2410-06F0-4B0E-914B-DD1B8A240F82}">
      <dgm:prSet/>
      <dgm:spPr/>
      <dgm:t>
        <a:bodyPr/>
        <a:lstStyle/>
        <a:p>
          <a:endParaRPr lang="en-US"/>
        </a:p>
      </dgm:t>
    </dgm:pt>
    <dgm:pt modelId="{FB252043-8091-4DF4-886D-60159944655E}" type="sibTrans" cxnId="{594C2410-06F0-4B0E-914B-DD1B8A240F82}">
      <dgm:prSet/>
      <dgm:spPr/>
      <dgm:t>
        <a:bodyPr/>
        <a:lstStyle/>
        <a:p>
          <a:endParaRPr lang="en-US"/>
        </a:p>
      </dgm:t>
    </dgm:pt>
    <dgm:pt modelId="{B8124CA4-7BD2-42BE-9536-398007CD45DC}">
      <dgm:prSet phldrT="[Text]"/>
      <dgm:spPr/>
      <dgm:t>
        <a:bodyPr/>
        <a:lstStyle/>
        <a:p>
          <a:r>
            <a:rPr lang="en-US" dirty="0" smtClean="0"/>
            <a:t>Both</a:t>
          </a:r>
          <a:r>
            <a:rPr lang="en-US" baseline="0" dirty="0" smtClean="0"/>
            <a:t> </a:t>
          </a:r>
          <a:r>
            <a:rPr lang="en-US" dirty="0" smtClean="0"/>
            <a:t>in same State, intra (pay</a:t>
          </a:r>
          <a:r>
            <a:rPr lang="en-US" baseline="0" dirty="0" smtClean="0"/>
            <a:t> SGST &amp; CGST)</a:t>
          </a:r>
          <a:r>
            <a:rPr lang="en-US" dirty="0" smtClean="0"/>
            <a:t> &amp; if in different State, inter (pay IGST)</a:t>
          </a:r>
          <a:endParaRPr lang="en-US" dirty="0"/>
        </a:p>
      </dgm:t>
    </dgm:pt>
    <dgm:pt modelId="{B6895134-3957-4EA4-B174-FFBE106148E9}" type="parTrans" cxnId="{019F5BC3-BE8C-4A39-AA56-ADD7059B70F6}">
      <dgm:prSet/>
      <dgm:spPr/>
      <dgm:t>
        <a:bodyPr/>
        <a:lstStyle/>
        <a:p>
          <a:endParaRPr lang="en-US"/>
        </a:p>
      </dgm:t>
    </dgm:pt>
    <dgm:pt modelId="{0B8BD597-E835-46F7-965F-6687546B6FFA}" type="sibTrans" cxnId="{019F5BC3-BE8C-4A39-AA56-ADD7059B70F6}">
      <dgm:prSet/>
      <dgm:spPr/>
      <dgm:t>
        <a:bodyPr/>
        <a:lstStyle/>
        <a:p>
          <a:endParaRPr lang="en-US"/>
        </a:p>
      </dgm:t>
    </dgm:pt>
    <dgm:pt modelId="{F9B0EC5A-01ED-C24A-83F1-B2BF692184F8}" type="pres">
      <dgm:prSet presAssocID="{655EAA74-6B0E-47E6-B476-A243D2410A47}" presName="Name0" presStyleCnt="0">
        <dgm:presLayoutVars>
          <dgm:dir/>
          <dgm:resizeHandles val="exact"/>
        </dgm:presLayoutVars>
      </dgm:prSet>
      <dgm:spPr/>
    </dgm:pt>
    <dgm:pt modelId="{72C3DA01-6333-D642-A476-68D2295172F2}" type="pres">
      <dgm:prSet presAssocID="{655EAA74-6B0E-47E6-B476-A243D2410A47}" presName="vNodes" presStyleCnt="0"/>
      <dgm:spPr/>
    </dgm:pt>
    <dgm:pt modelId="{6AF73120-1854-9D4A-9D15-76620C6FE265}" type="pres">
      <dgm:prSet presAssocID="{A84B226B-885B-4116-A149-75929D831E88}" presName="node" presStyleLbl="node1" presStyleIdx="0" presStyleCnt="3">
        <dgm:presLayoutVars>
          <dgm:bulletEnabled val="1"/>
        </dgm:presLayoutVars>
      </dgm:prSet>
      <dgm:spPr/>
      <dgm:t>
        <a:bodyPr/>
        <a:lstStyle/>
        <a:p>
          <a:endParaRPr lang="en-US"/>
        </a:p>
      </dgm:t>
    </dgm:pt>
    <dgm:pt modelId="{8D5BEF79-E928-7648-B4E9-3CED44AF9BE6}" type="pres">
      <dgm:prSet presAssocID="{06DBF37C-0FB2-420A-BF82-47D0AFCC4960}" presName="spacerT" presStyleCnt="0"/>
      <dgm:spPr/>
    </dgm:pt>
    <dgm:pt modelId="{50EFE59D-0FAD-D349-AD7A-F89FB1B99D49}" type="pres">
      <dgm:prSet presAssocID="{06DBF37C-0FB2-420A-BF82-47D0AFCC4960}" presName="sibTrans" presStyleLbl="sibTrans2D1" presStyleIdx="0" presStyleCnt="2"/>
      <dgm:spPr/>
      <dgm:t>
        <a:bodyPr/>
        <a:lstStyle/>
        <a:p>
          <a:endParaRPr lang="en-US"/>
        </a:p>
      </dgm:t>
    </dgm:pt>
    <dgm:pt modelId="{133762AC-4BF0-D14A-B73F-B49A667F5168}" type="pres">
      <dgm:prSet presAssocID="{06DBF37C-0FB2-420A-BF82-47D0AFCC4960}" presName="spacerB" presStyleCnt="0"/>
      <dgm:spPr/>
    </dgm:pt>
    <dgm:pt modelId="{4679CFB1-0EE4-9E44-8845-606568822ED4}" type="pres">
      <dgm:prSet presAssocID="{6D9F4865-A038-4DAD-A672-534F9F648093}" presName="node" presStyleLbl="node1" presStyleIdx="1" presStyleCnt="3">
        <dgm:presLayoutVars>
          <dgm:bulletEnabled val="1"/>
        </dgm:presLayoutVars>
      </dgm:prSet>
      <dgm:spPr/>
      <dgm:t>
        <a:bodyPr/>
        <a:lstStyle/>
        <a:p>
          <a:endParaRPr lang="en-US"/>
        </a:p>
      </dgm:t>
    </dgm:pt>
    <dgm:pt modelId="{BD6A594A-7D3C-E842-B329-B37DC57B4DF7}" type="pres">
      <dgm:prSet presAssocID="{655EAA74-6B0E-47E6-B476-A243D2410A47}" presName="sibTransLast" presStyleLbl="sibTrans2D1" presStyleIdx="1" presStyleCnt="2"/>
      <dgm:spPr/>
      <dgm:t>
        <a:bodyPr/>
        <a:lstStyle/>
        <a:p>
          <a:endParaRPr lang="en-US"/>
        </a:p>
      </dgm:t>
    </dgm:pt>
    <dgm:pt modelId="{3FF58F17-9209-EC4A-81EB-6AD412EF66A5}" type="pres">
      <dgm:prSet presAssocID="{655EAA74-6B0E-47E6-B476-A243D2410A47}" presName="connectorText" presStyleLbl="sibTrans2D1" presStyleIdx="1" presStyleCnt="2"/>
      <dgm:spPr/>
      <dgm:t>
        <a:bodyPr/>
        <a:lstStyle/>
        <a:p>
          <a:endParaRPr lang="en-US"/>
        </a:p>
      </dgm:t>
    </dgm:pt>
    <dgm:pt modelId="{493FD272-B021-4D4F-BE5A-13950A2FC468}" type="pres">
      <dgm:prSet presAssocID="{655EAA74-6B0E-47E6-B476-A243D2410A47}" presName="lastNode" presStyleLbl="node1" presStyleIdx="2" presStyleCnt="3">
        <dgm:presLayoutVars>
          <dgm:bulletEnabled val="1"/>
        </dgm:presLayoutVars>
      </dgm:prSet>
      <dgm:spPr/>
      <dgm:t>
        <a:bodyPr/>
        <a:lstStyle/>
        <a:p>
          <a:endParaRPr lang="en-US"/>
        </a:p>
      </dgm:t>
    </dgm:pt>
  </dgm:ptLst>
  <dgm:cxnLst>
    <dgm:cxn modelId="{EF599EC7-79BD-4015-A2BE-D061239A7956}" srcId="{655EAA74-6B0E-47E6-B476-A243D2410A47}" destId="{A84B226B-885B-4116-A149-75929D831E88}" srcOrd="0" destOrd="0" parTransId="{2E180083-5A72-4B0A-9014-D1A4001660BC}" sibTransId="{06DBF37C-0FB2-420A-BF82-47D0AFCC4960}"/>
    <dgm:cxn modelId="{CE5499B2-BF32-4820-9228-3118CBA42954}" type="presOf" srcId="{06DBF37C-0FB2-420A-BF82-47D0AFCC4960}" destId="{50EFE59D-0FAD-D349-AD7A-F89FB1B99D49}" srcOrd="0" destOrd="0" presId="urn:microsoft.com/office/officeart/2005/8/layout/equation2"/>
    <dgm:cxn modelId="{594C2410-06F0-4B0E-914B-DD1B8A240F82}" srcId="{655EAA74-6B0E-47E6-B476-A243D2410A47}" destId="{6D9F4865-A038-4DAD-A672-534F9F648093}" srcOrd="1" destOrd="0" parTransId="{485497DB-1375-4447-A332-46712601D9CD}" sibTransId="{FB252043-8091-4DF4-886D-60159944655E}"/>
    <dgm:cxn modelId="{6090D37F-D49B-4E71-B5F6-D7EFDA104007}" type="presOf" srcId="{FB252043-8091-4DF4-886D-60159944655E}" destId="{BD6A594A-7D3C-E842-B329-B37DC57B4DF7}" srcOrd="0" destOrd="0" presId="urn:microsoft.com/office/officeart/2005/8/layout/equation2"/>
    <dgm:cxn modelId="{3FE65FB5-40C0-4896-B660-43A8B6C4C46E}" type="presOf" srcId="{A84B226B-885B-4116-A149-75929D831E88}" destId="{6AF73120-1854-9D4A-9D15-76620C6FE265}" srcOrd="0" destOrd="0" presId="urn:microsoft.com/office/officeart/2005/8/layout/equation2"/>
    <dgm:cxn modelId="{B503B78A-D29C-4E01-AAFC-82288DE67AA6}" type="presOf" srcId="{655EAA74-6B0E-47E6-B476-A243D2410A47}" destId="{F9B0EC5A-01ED-C24A-83F1-B2BF692184F8}" srcOrd="0" destOrd="0" presId="urn:microsoft.com/office/officeart/2005/8/layout/equation2"/>
    <dgm:cxn modelId="{61EDE9DC-6657-456B-99D6-93EB23427B73}" type="presOf" srcId="{B8124CA4-7BD2-42BE-9536-398007CD45DC}" destId="{493FD272-B021-4D4F-BE5A-13950A2FC468}" srcOrd="0" destOrd="0" presId="urn:microsoft.com/office/officeart/2005/8/layout/equation2"/>
    <dgm:cxn modelId="{B155C956-3BE1-43DB-8F4E-DBB3E2C156DD}" type="presOf" srcId="{6D9F4865-A038-4DAD-A672-534F9F648093}" destId="{4679CFB1-0EE4-9E44-8845-606568822ED4}" srcOrd="0" destOrd="0" presId="urn:microsoft.com/office/officeart/2005/8/layout/equation2"/>
    <dgm:cxn modelId="{51198EC4-41AA-4578-B5AA-9714384BDC78}" type="presOf" srcId="{FB252043-8091-4DF4-886D-60159944655E}" destId="{3FF58F17-9209-EC4A-81EB-6AD412EF66A5}" srcOrd="1" destOrd="0" presId="urn:microsoft.com/office/officeart/2005/8/layout/equation2"/>
    <dgm:cxn modelId="{019F5BC3-BE8C-4A39-AA56-ADD7059B70F6}" srcId="{655EAA74-6B0E-47E6-B476-A243D2410A47}" destId="{B8124CA4-7BD2-42BE-9536-398007CD45DC}" srcOrd="2" destOrd="0" parTransId="{B6895134-3957-4EA4-B174-FFBE106148E9}" sibTransId="{0B8BD597-E835-46F7-965F-6687546B6FFA}"/>
    <dgm:cxn modelId="{5B9992F8-93EB-402B-BB5A-A4E26BE08543}" type="presParOf" srcId="{F9B0EC5A-01ED-C24A-83F1-B2BF692184F8}" destId="{72C3DA01-6333-D642-A476-68D2295172F2}" srcOrd="0" destOrd="0" presId="urn:microsoft.com/office/officeart/2005/8/layout/equation2"/>
    <dgm:cxn modelId="{A3B9ABD2-D677-42F9-9FD3-9265FE703ECE}" type="presParOf" srcId="{72C3DA01-6333-D642-A476-68D2295172F2}" destId="{6AF73120-1854-9D4A-9D15-76620C6FE265}" srcOrd="0" destOrd="0" presId="urn:microsoft.com/office/officeart/2005/8/layout/equation2"/>
    <dgm:cxn modelId="{FCA8C58D-BE95-4C84-B702-60A4D8194F9B}" type="presParOf" srcId="{72C3DA01-6333-D642-A476-68D2295172F2}" destId="{8D5BEF79-E928-7648-B4E9-3CED44AF9BE6}" srcOrd="1" destOrd="0" presId="urn:microsoft.com/office/officeart/2005/8/layout/equation2"/>
    <dgm:cxn modelId="{58CAB385-8465-408A-B73C-138DD4B22543}" type="presParOf" srcId="{72C3DA01-6333-D642-A476-68D2295172F2}" destId="{50EFE59D-0FAD-D349-AD7A-F89FB1B99D49}" srcOrd="2" destOrd="0" presId="urn:microsoft.com/office/officeart/2005/8/layout/equation2"/>
    <dgm:cxn modelId="{F3284614-E423-4415-9AC6-D492CC761E91}" type="presParOf" srcId="{72C3DA01-6333-D642-A476-68D2295172F2}" destId="{133762AC-4BF0-D14A-B73F-B49A667F5168}" srcOrd="3" destOrd="0" presId="urn:microsoft.com/office/officeart/2005/8/layout/equation2"/>
    <dgm:cxn modelId="{B47F3C56-ADC9-4FEB-B765-D6821C6ECC8E}" type="presParOf" srcId="{72C3DA01-6333-D642-A476-68D2295172F2}" destId="{4679CFB1-0EE4-9E44-8845-606568822ED4}" srcOrd="4" destOrd="0" presId="urn:microsoft.com/office/officeart/2005/8/layout/equation2"/>
    <dgm:cxn modelId="{9653CCC2-A432-438A-AC64-11D0B94BBDDD}" type="presParOf" srcId="{F9B0EC5A-01ED-C24A-83F1-B2BF692184F8}" destId="{BD6A594A-7D3C-E842-B329-B37DC57B4DF7}" srcOrd="1" destOrd="0" presId="urn:microsoft.com/office/officeart/2005/8/layout/equation2"/>
    <dgm:cxn modelId="{EAA78C31-FE2D-481B-A982-EA800618DD14}" type="presParOf" srcId="{BD6A594A-7D3C-E842-B329-B37DC57B4DF7}" destId="{3FF58F17-9209-EC4A-81EB-6AD412EF66A5}" srcOrd="0" destOrd="0" presId="urn:microsoft.com/office/officeart/2005/8/layout/equation2"/>
    <dgm:cxn modelId="{2FE0C8CA-79D4-4BA3-A034-C1762CF36270}" type="presParOf" srcId="{F9B0EC5A-01ED-C24A-83F1-B2BF692184F8}" destId="{493FD272-B021-4D4F-BE5A-13950A2FC468}"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D63DAB-C925-4C86-BABA-AD6613955D21}" type="doc">
      <dgm:prSet loTypeId="urn:microsoft.com/office/officeart/2005/8/layout/pyramid4" loCatId="pyramid" qsTypeId="urn:microsoft.com/office/officeart/2005/8/quickstyle/simple1" qsCatId="simple" csTypeId="urn:microsoft.com/office/officeart/2005/8/colors/accent6_1" csCatId="accent6" phldr="1"/>
      <dgm:spPr/>
      <dgm:t>
        <a:bodyPr/>
        <a:lstStyle/>
        <a:p>
          <a:endParaRPr lang="en-US"/>
        </a:p>
      </dgm:t>
    </dgm:pt>
    <dgm:pt modelId="{D3B817EA-EF33-42C7-A233-C21AA3A6346C}">
      <dgm:prSet phldrT="[Text]" custT="1"/>
      <dgm:spPr/>
      <dgm:t>
        <a:bodyPr/>
        <a:lstStyle/>
        <a:p>
          <a:r>
            <a:rPr lang="en-US" sz="1500" dirty="0" smtClean="0"/>
            <a:t>Fixed Establishment</a:t>
          </a:r>
          <a:endParaRPr lang="en-US" sz="1500" dirty="0"/>
        </a:p>
      </dgm:t>
    </dgm:pt>
    <dgm:pt modelId="{95B813F9-DEB9-4492-879B-1BF840D64887}" type="parTrans" cxnId="{533804CA-5427-4A7A-900F-999A1C367A3E}">
      <dgm:prSet/>
      <dgm:spPr/>
      <dgm:t>
        <a:bodyPr/>
        <a:lstStyle/>
        <a:p>
          <a:endParaRPr lang="en-US"/>
        </a:p>
      </dgm:t>
    </dgm:pt>
    <dgm:pt modelId="{8C666A50-E463-4414-AACE-FC57E2622E5B}" type="sibTrans" cxnId="{533804CA-5427-4A7A-900F-999A1C367A3E}">
      <dgm:prSet/>
      <dgm:spPr/>
      <dgm:t>
        <a:bodyPr/>
        <a:lstStyle/>
        <a:p>
          <a:endParaRPr lang="en-US"/>
        </a:p>
      </dgm:t>
    </dgm:pt>
    <dgm:pt modelId="{6B5C6831-3CEC-4B11-8CFB-79876D167A11}">
      <dgm:prSet phldrT="[Text]" custT="1"/>
      <dgm:spPr/>
      <dgm:t>
        <a:bodyPr/>
        <a:lstStyle/>
        <a:p>
          <a:r>
            <a:rPr lang="en-US" sz="1400" dirty="0" smtClean="0"/>
            <a:t>If provided from more than one location, establishment most directly concerned</a:t>
          </a:r>
          <a:endParaRPr lang="en-US" sz="1400" dirty="0"/>
        </a:p>
      </dgm:t>
    </dgm:pt>
    <dgm:pt modelId="{A224E9BA-40C6-42EB-A496-9AFADFD2DF33}" type="parTrans" cxnId="{9C4348D1-D280-40DD-BFC8-D738B3673227}">
      <dgm:prSet/>
      <dgm:spPr/>
      <dgm:t>
        <a:bodyPr/>
        <a:lstStyle/>
        <a:p>
          <a:endParaRPr lang="en-US"/>
        </a:p>
      </dgm:t>
    </dgm:pt>
    <dgm:pt modelId="{02BCE8E6-A01E-45D7-8AEF-8F46405194CE}" type="sibTrans" cxnId="{9C4348D1-D280-40DD-BFC8-D738B3673227}">
      <dgm:prSet/>
      <dgm:spPr/>
      <dgm:t>
        <a:bodyPr/>
        <a:lstStyle/>
        <a:p>
          <a:endParaRPr lang="en-US"/>
        </a:p>
      </dgm:t>
    </dgm:pt>
    <dgm:pt modelId="{98921CF5-02AC-49CD-84DE-E4968292D256}">
      <dgm:prSet phldrT="[Text]" custT="1"/>
      <dgm:spPr/>
      <dgm:t>
        <a:bodyPr/>
        <a:lstStyle/>
        <a:p>
          <a:r>
            <a:rPr lang="en-US" sz="1500" dirty="0" smtClean="0"/>
            <a:t>Registered place of business</a:t>
          </a:r>
          <a:endParaRPr lang="en-US" sz="1500" dirty="0"/>
        </a:p>
      </dgm:t>
    </dgm:pt>
    <dgm:pt modelId="{EC592478-BF82-4C94-B0FF-2F84D71E3371}" type="parTrans" cxnId="{EACCD302-F988-4525-BED6-14057E54E13A}">
      <dgm:prSet/>
      <dgm:spPr/>
      <dgm:t>
        <a:bodyPr/>
        <a:lstStyle/>
        <a:p>
          <a:endParaRPr lang="en-US"/>
        </a:p>
      </dgm:t>
    </dgm:pt>
    <dgm:pt modelId="{9BE98A7D-5C3C-476D-AC31-50267ED874D6}" type="sibTrans" cxnId="{EACCD302-F988-4525-BED6-14057E54E13A}">
      <dgm:prSet/>
      <dgm:spPr/>
      <dgm:t>
        <a:bodyPr/>
        <a:lstStyle/>
        <a:p>
          <a:endParaRPr lang="en-US"/>
        </a:p>
      </dgm:t>
    </dgm:pt>
    <dgm:pt modelId="{DC0DFCF5-4063-48CC-9E07-D0CB85EA7532}">
      <dgm:prSet phldrT="[Text]" custT="1"/>
      <dgm:spPr/>
      <dgm:t>
        <a:bodyPr/>
        <a:lstStyle/>
        <a:p>
          <a:r>
            <a:rPr lang="en-US" sz="1500" dirty="0" smtClean="0"/>
            <a:t>Place of residence</a:t>
          </a:r>
          <a:endParaRPr lang="en-US" sz="1500" dirty="0"/>
        </a:p>
      </dgm:t>
    </dgm:pt>
    <dgm:pt modelId="{C797FED0-6909-45B1-A52F-20C5E3D6D77A}" type="parTrans" cxnId="{D6D4E2BC-1B02-4BDD-8FA3-C5DC20BD311E}">
      <dgm:prSet/>
      <dgm:spPr/>
      <dgm:t>
        <a:bodyPr/>
        <a:lstStyle/>
        <a:p>
          <a:endParaRPr lang="en-US"/>
        </a:p>
      </dgm:t>
    </dgm:pt>
    <dgm:pt modelId="{F251CA05-83BE-47D1-94BB-51B08B66B064}" type="sibTrans" cxnId="{D6D4E2BC-1B02-4BDD-8FA3-C5DC20BD311E}">
      <dgm:prSet/>
      <dgm:spPr/>
      <dgm:t>
        <a:bodyPr/>
        <a:lstStyle/>
        <a:p>
          <a:endParaRPr lang="en-US"/>
        </a:p>
      </dgm:t>
    </dgm:pt>
    <dgm:pt modelId="{69FB767E-A2DC-4821-8463-A4B0776D5661}" type="pres">
      <dgm:prSet presAssocID="{D2D63DAB-C925-4C86-BABA-AD6613955D21}" presName="compositeShape" presStyleCnt="0">
        <dgm:presLayoutVars>
          <dgm:chMax val="9"/>
          <dgm:dir/>
          <dgm:resizeHandles val="exact"/>
        </dgm:presLayoutVars>
      </dgm:prSet>
      <dgm:spPr/>
      <dgm:t>
        <a:bodyPr/>
        <a:lstStyle/>
        <a:p>
          <a:endParaRPr lang="en-US"/>
        </a:p>
      </dgm:t>
    </dgm:pt>
    <dgm:pt modelId="{096A5708-4E1E-4250-AB1F-FBE0C1113369}" type="pres">
      <dgm:prSet presAssocID="{D2D63DAB-C925-4C86-BABA-AD6613955D21}" presName="triangle1" presStyleLbl="node1" presStyleIdx="0" presStyleCnt="4" custScaleX="103172">
        <dgm:presLayoutVars>
          <dgm:bulletEnabled val="1"/>
        </dgm:presLayoutVars>
      </dgm:prSet>
      <dgm:spPr/>
      <dgm:t>
        <a:bodyPr/>
        <a:lstStyle/>
        <a:p>
          <a:endParaRPr lang="en-US"/>
        </a:p>
      </dgm:t>
    </dgm:pt>
    <dgm:pt modelId="{C1FD075F-7726-4F83-AE04-119A5A23DF35}" type="pres">
      <dgm:prSet presAssocID="{D2D63DAB-C925-4C86-BABA-AD6613955D21}" presName="triangle2" presStyleLbl="node1" presStyleIdx="1" presStyleCnt="4">
        <dgm:presLayoutVars>
          <dgm:bulletEnabled val="1"/>
        </dgm:presLayoutVars>
      </dgm:prSet>
      <dgm:spPr/>
      <dgm:t>
        <a:bodyPr/>
        <a:lstStyle/>
        <a:p>
          <a:endParaRPr lang="en-US"/>
        </a:p>
      </dgm:t>
    </dgm:pt>
    <dgm:pt modelId="{99A00EAD-ACE7-4063-A11D-ED0365D4A9CF}" type="pres">
      <dgm:prSet presAssocID="{D2D63DAB-C925-4C86-BABA-AD6613955D21}" presName="triangle3" presStyleLbl="node1" presStyleIdx="2" presStyleCnt="4">
        <dgm:presLayoutVars>
          <dgm:bulletEnabled val="1"/>
        </dgm:presLayoutVars>
      </dgm:prSet>
      <dgm:spPr/>
      <dgm:t>
        <a:bodyPr/>
        <a:lstStyle/>
        <a:p>
          <a:endParaRPr lang="en-US"/>
        </a:p>
      </dgm:t>
    </dgm:pt>
    <dgm:pt modelId="{C51D3A76-711F-4B4C-95D1-D50043538907}" type="pres">
      <dgm:prSet presAssocID="{D2D63DAB-C925-4C86-BABA-AD6613955D21}" presName="triangle4" presStyleLbl="node1" presStyleIdx="3" presStyleCnt="4">
        <dgm:presLayoutVars>
          <dgm:bulletEnabled val="1"/>
        </dgm:presLayoutVars>
      </dgm:prSet>
      <dgm:spPr/>
      <dgm:t>
        <a:bodyPr/>
        <a:lstStyle/>
        <a:p>
          <a:endParaRPr lang="en-US"/>
        </a:p>
      </dgm:t>
    </dgm:pt>
  </dgm:ptLst>
  <dgm:cxnLst>
    <dgm:cxn modelId="{9C4348D1-D280-40DD-BFC8-D738B3673227}" srcId="{D2D63DAB-C925-4C86-BABA-AD6613955D21}" destId="{6B5C6831-3CEC-4B11-8CFB-79876D167A11}" srcOrd="1" destOrd="0" parTransId="{A224E9BA-40C6-42EB-A496-9AFADFD2DF33}" sibTransId="{02BCE8E6-A01E-45D7-8AEF-8F46405194CE}"/>
    <dgm:cxn modelId="{E4C0CE03-9D1A-4D4D-8D02-87E4517819B5}" type="presOf" srcId="{D2D63DAB-C925-4C86-BABA-AD6613955D21}" destId="{69FB767E-A2DC-4821-8463-A4B0776D5661}" srcOrd="0" destOrd="0" presId="urn:microsoft.com/office/officeart/2005/8/layout/pyramid4"/>
    <dgm:cxn modelId="{B5601DE5-118E-4196-88A9-6D264C7D75E0}" type="presOf" srcId="{6B5C6831-3CEC-4B11-8CFB-79876D167A11}" destId="{C1FD075F-7726-4F83-AE04-119A5A23DF35}" srcOrd="0" destOrd="0" presId="urn:microsoft.com/office/officeart/2005/8/layout/pyramid4"/>
    <dgm:cxn modelId="{9B9D86F6-7A70-4473-8F23-823677DB2797}" type="presOf" srcId="{98921CF5-02AC-49CD-84DE-E4968292D256}" destId="{99A00EAD-ACE7-4063-A11D-ED0365D4A9CF}" srcOrd="0" destOrd="0" presId="urn:microsoft.com/office/officeart/2005/8/layout/pyramid4"/>
    <dgm:cxn modelId="{533804CA-5427-4A7A-900F-999A1C367A3E}" srcId="{D2D63DAB-C925-4C86-BABA-AD6613955D21}" destId="{D3B817EA-EF33-42C7-A233-C21AA3A6346C}" srcOrd="0" destOrd="0" parTransId="{95B813F9-DEB9-4492-879B-1BF840D64887}" sibTransId="{8C666A50-E463-4414-AACE-FC57E2622E5B}"/>
    <dgm:cxn modelId="{AC445EFF-72E6-4169-9694-00446FE9C3DE}" type="presOf" srcId="{D3B817EA-EF33-42C7-A233-C21AA3A6346C}" destId="{096A5708-4E1E-4250-AB1F-FBE0C1113369}" srcOrd="0" destOrd="0" presId="urn:microsoft.com/office/officeart/2005/8/layout/pyramid4"/>
    <dgm:cxn modelId="{5272326A-D27D-4F87-A70C-4446F20C80E6}" type="presOf" srcId="{DC0DFCF5-4063-48CC-9E07-D0CB85EA7532}" destId="{C51D3A76-711F-4B4C-95D1-D50043538907}" srcOrd="0" destOrd="0" presId="urn:microsoft.com/office/officeart/2005/8/layout/pyramid4"/>
    <dgm:cxn modelId="{D6D4E2BC-1B02-4BDD-8FA3-C5DC20BD311E}" srcId="{D2D63DAB-C925-4C86-BABA-AD6613955D21}" destId="{DC0DFCF5-4063-48CC-9E07-D0CB85EA7532}" srcOrd="3" destOrd="0" parTransId="{C797FED0-6909-45B1-A52F-20C5E3D6D77A}" sibTransId="{F251CA05-83BE-47D1-94BB-51B08B66B064}"/>
    <dgm:cxn modelId="{EACCD302-F988-4525-BED6-14057E54E13A}" srcId="{D2D63DAB-C925-4C86-BABA-AD6613955D21}" destId="{98921CF5-02AC-49CD-84DE-E4968292D256}" srcOrd="2" destOrd="0" parTransId="{EC592478-BF82-4C94-B0FF-2F84D71E3371}" sibTransId="{9BE98A7D-5C3C-476D-AC31-50267ED874D6}"/>
    <dgm:cxn modelId="{5CBFE611-EDC1-4958-8A63-B740CE94FE7A}" type="presParOf" srcId="{69FB767E-A2DC-4821-8463-A4B0776D5661}" destId="{096A5708-4E1E-4250-AB1F-FBE0C1113369}" srcOrd="0" destOrd="0" presId="urn:microsoft.com/office/officeart/2005/8/layout/pyramid4"/>
    <dgm:cxn modelId="{88A33EAC-7AFC-49F5-B6B4-AD9D914702D8}" type="presParOf" srcId="{69FB767E-A2DC-4821-8463-A4B0776D5661}" destId="{C1FD075F-7726-4F83-AE04-119A5A23DF35}" srcOrd="1" destOrd="0" presId="urn:microsoft.com/office/officeart/2005/8/layout/pyramid4"/>
    <dgm:cxn modelId="{B2B4C746-3D5A-4EC9-84DA-AB2D56611847}" type="presParOf" srcId="{69FB767E-A2DC-4821-8463-A4B0776D5661}" destId="{99A00EAD-ACE7-4063-A11D-ED0365D4A9CF}" srcOrd="2" destOrd="0" presId="urn:microsoft.com/office/officeart/2005/8/layout/pyramid4"/>
    <dgm:cxn modelId="{38FF6265-51CF-4479-9449-6ACB006230BD}" type="presParOf" srcId="{69FB767E-A2DC-4821-8463-A4B0776D5661}" destId="{C51D3A76-711F-4B4C-95D1-D50043538907}"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C285BF5-EF94-4E88-8D0C-3F7B03B6AB34}" type="doc">
      <dgm:prSet loTypeId="urn:microsoft.com/office/officeart/2005/8/layout/process3" loCatId="process" qsTypeId="urn:microsoft.com/office/officeart/2005/8/quickstyle/simple1" qsCatId="simple" csTypeId="urn:microsoft.com/office/officeart/2005/8/colors/accent6_1" csCatId="accent6" phldr="1"/>
      <dgm:spPr/>
      <dgm:t>
        <a:bodyPr/>
        <a:lstStyle/>
        <a:p>
          <a:endParaRPr lang="en-US"/>
        </a:p>
      </dgm:t>
    </dgm:pt>
    <dgm:pt modelId="{FF798D64-8E00-4687-A0AA-70AD09C2B973}">
      <dgm:prSet phldrT="[Text]"/>
      <dgm:spPr/>
      <dgm:t>
        <a:bodyPr/>
        <a:lstStyle/>
        <a:p>
          <a:r>
            <a:rPr lang="en-US" dirty="0" smtClean="0"/>
            <a:t>Movement of goods</a:t>
          </a:r>
          <a:endParaRPr lang="en-US" dirty="0"/>
        </a:p>
      </dgm:t>
    </dgm:pt>
    <dgm:pt modelId="{ACC50D2D-4BA4-4050-A8EA-4B93B18851DF}" type="parTrans" cxnId="{5C1B2DD3-4D5D-4200-B51D-A5602438A94E}">
      <dgm:prSet/>
      <dgm:spPr/>
      <dgm:t>
        <a:bodyPr/>
        <a:lstStyle/>
        <a:p>
          <a:endParaRPr lang="en-US"/>
        </a:p>
      </dgm:t>
    </dgm:pt>
    <dgm:pt modelId="{7899B35E-03A4-4FAE-8940-B6968853A182}" type="sibTrans" cxnId="{5C1B2DD3-4D5D-4200-B51D-A5602438A94E}">
      <dgm:prSet/>
      <dgm:spPr/>
      <dgm:t>
        <a:bodyPr/>
        <a:lstStyle/>
        <a:p>
          <a:endParaRPr lang="en-US"/>
        </a:p>
      </dgm:t>
    </dgm:pt>
    <dgm:pt modelId="{2489162E-C344-4949-9EED-B25FF472CA7E}">
      <dgm:prSet phldrT="[Text]"/>
      <dgm:spPr/>
      <dgm:t>
        <a:bodyPr/>
        <a:lstStyle/>
        <a:p>
          <a:r>
            <a:rPr lang="en-US" dirty="0" smtClean="0"/>
            <a:t>Place where movement terminates</a:t>
          </a:r>
          <a:endParaRPr lang="en-US" dirty="0"/>
        </a:p>
      </dgm:t>
    </dgm:pt>
    <dgm:pt modelId="{92D0E933-1067-4711-AD38-FCFF20BF4C3D}" type="parTrans" cxnId="{A6FC9684-10AF-418A-9BA5-1A839EF54B3A}">
      <dgm:prSet/>
      <dgm:spPr/>
      <dgm:t>
        <a:bodyPr/>
        <a:lstStyle/>
        <a:p>
          <a:endParaRPr lang="en-US"/>
        </a:p>
      </dgm:t>
    </dgm:pt>
    <dgm:pt modelId="{D32C2BEB-7B12-4C2A-B87B-600EDBEAFABB}" type="sibTrans" cxnId="{A6FC9684-10AF-418A-9BA5-1A839EF54B3A}">
      <dgm:prSet/>
      <dgm:spPr/>
      <dgm:t>
        <a:bodyPr/>
        <a:lstStyle/>
        <a:p>
          <a:endParaRPr lang="en-US"/>
        </a:p>
      </dgm:t>
    </dgm:pt>
    <dgm:pt modelId="{4B890E7A-B0F2-410F-B0C2-7C2AAD25BA32}">
      <dgm:prSet phldrT="[Text]"/>
      <dgm:spPr/>
      <dgm:t>
        <a:bodyPr/>
        <a:lstStyle/>
        <a:p>
          <a:r>
            <a:rPr lang="en-US" dirty="0" smtClean="0"/>
            <a:t>Without movement</a:t>
          </a:r>
          <a:endParaRPr lang="en-US" dirty="0"/>
        </a:p>
      </dgm:t>
    </dgm:pt>
    <dgm:pt modelId="{CE7BF9B6-D11C-4F44-8019-9348893E6698}" type="parTrans" cxnId="{5132CCAE-0248-4906-984F-43C943CB1EA9}">
      <dgm:prSet/>
      <dgm:spPr/>
      <dgm:t>
        <a:bodyPr/>
        <a:lstStyle/>
        <a:p>
          <a:endParaRPr lang="en-US"/>
        </a:p>
      </dgm:t>
    </dgm:pt>
    <dgm:pt modelId="{49F3247E-1D41-4557-AFDB-E0E30911AF4E}" type="sibTrans" cxnId="{5132CCAE-0248-4906-984F-43C943CB1EA9}">
      <dgm:prSet/>
      <dgm:spPr/>
      <dgm:t>
        <a:bodyPr/>
        <a:lstStyle/>
        <a:p>
          <a:endParaRPr lang="en-US"/>
        </a:p>
      </dgm:t>
    </dgm:pt>
    <dgm:pt modelId="{4285D9A2-B88E-4B14-9027-874252B85043}">
      <dgm:prSet phldrT="[Text]"/>
      <dgm:spPr/>
      <dgm:t>
        <a:bodyPr/>
        <a:lstStyle/>
        <a:p>
          <a:r>
            <a:rPr lang="en-US" dirty="0" smtClean="0"/>
            <a:t>Location of goods at the time of delivery</a:t>
          </a:r>
          <a:endParaRPr lang="en-US" dirty="0"/>
        </a:p>
      </dgm:t>
    </dgm:pt>
    <dgm:pt modelId="{A10B467B-2FE0-46FB-9163-36B9E0921832}" type="parTrans" cxnId="{17B8D763-A9D7-4DBA-84D7-BBFB00CA8F05}">
      <dgm:prSet/>
      <dgm:spPr/>
      <dgm:t>
        <a:bodyPr/>
        <a:lstStyle/>
        <a:p>
          <a:endParaRPr lang="en-US"/>
        </a:p>
      </dgm:t>
    </dgm:pt>
    <dgm:pt modelId="{5AECB94E-AF2C-46D7-B1EC-2B5D89E0C0BA}" type="sibTrans" cxnId="{17B8D763-A9D7-4DBA-84D7-BBFB00CA8F05}">
      <dgm:prSet/>
      <dgm:spPr/>
      <dgm:t>
        <a:bodyPr/>
        <a:lstStyle/>
        <a:p>
          <a:endParaRPr lang="en-US"/>
        </a:p>
      </dgm:t>
    </dgm:pt>
    <dgm:pt modelId="{EA3619B9-6CD8-493E-9C93-539DB9AC7E1D}">
      <dgm:prSet phldrT="[Text]"/>
      <dgm:spPr/>
      <dgm:t>
        <a:bodyPr/>
        <a:lstStyle/>
        <a:p>
          <a:r>
            <a:rPr lang="en-US" dirty="0" smtClean="0"/>
            <a:t>On board for conveyance</a:t>
          </a:r>
          <a:endParaRPr lang="en-US" dirty="0"/>
        </a:p>
      </dgm:t>
    </dgm:pt>
    <dgm:pt modelId="{F575F33A-DF44-4DA9-83AD-EB8AA76A7BAC}" type="parTrans" cxnId="{2414A311-8628-4BA2-8D44-19B1C0B34B44}">
      <dgm:prSet/>
      <dgm:spPr/>
      <dgm:t>
        <a:bodyPr/>
        <a:lstStyle/>
        <a:p>
          <a:endParaRPr lang="en-US"/>
        </a:p>
      </dgm:t>
    </dgm:pt>
    <dgm:pt modelId="{4F33B633-95B7-4FD2-AAFF-98155C4C287C}" type="sibTrans" cxnId="{2414A311-8628-4BA2-8D44-19B1C0B34B44}">
      <dgm:prSet/>
      <dgm:spPr/>
      <dgm:t>
        <a:bodyPr/>
        <a:lstStyle/>
        <a:p>
          <a:endParaRPr lang="en-US"/>
        </a:p>
      </dgm:t>
    </dgm:pt>
    <dgm:pt modelId="{D34D918C-0530-4D1E-856B-71839FF3EF67}">
      <dgm:prSet phldrT="[Text]"/>
      <dgm:spPr/>
      <dgm:t>
        <a:bodyPr/>
        <a:lstStyle/>
        <a:p>
          <a:r>
            <a:rPr lang="en-US" dirty="0" smtClean="0"/>
            <a:t>Location where goods are taken on board</a:t>
          </a:r>
          <a:endParaRPr lang="en-US" dirty="0"/>
        </a:p>
      </dgm:t>
    </dgm:pt>
    <dgm:pt modelId="{3965567A-C779-4AD8-8A28-6DA52BFD2D51}" type="parTrans" cxnId="{90B7DCD6-ABD9-4C83-A815-1DD14C2F700B}">
      <dgm:prSet/>
      <dgm:spPr/>
      <dgm:t>
        <a:bodyPr/>
        <a:lstStyle/>
        <a:p>
          <a:endParaRPr lang="en-US"/>
        </a:p>
      </dgm:t>
    </dgm:pt>
    <dgm:pt modelId="{FC0F904F-D2CC-4F0A-BEFF-63FD650C4059}" type="sibTrans" cxnId="{90B7DCD6-ABD9-4C83-A815-1DD14C2F700B}">
      <dgm:prSet/>
      <dgm:spPr/>
      <dgm:t>
        <a:bodyPr/>
        <a:lstStyle/>
        <a:p>
          <a:endParaRPr lang="en-US"/>
        </a:p>
      </dgm:t>
    </dgm:pt>
    <dgm:pt modelId="{FF71F151-E86A-495A-85AB-FFC37BC26557}">
      <dgm:prSet phldrT="[Text]"/>
      <dgm:spPr/>
      <dgm:t>
        <a:bodyPr/>
        <a:lstStyle/>
        <a:p>
          <a:r>
            <a:rPr lang="en-US" dirty="0" smtClean="0"/>
            <a:t>On direction of third person</a:t>
          </a:r>
          <a:endParaRPr lang="en-US" dirty="0"/>
        </a:p>
      </dgm:t>
    </dgm:pt>
    <dgm:pt modelId="{737C19FA-4B6D-43F4-89D1-D12FAE975B52}" type="parTrans" cxnId="{85A89DA6-7B47-4978-A603-511BAEC6BCAF}">
      <dgm:prSet/>
      <dgm:spPr/>
      <dgm:t>
        <a:bodyPr/>
        <a:lstStyle/>
        <a:p>
          <a:endParaRPr lang="en-US"/>
        </a:p>
      </dgm:t>
    </dgm:pt>
    <dgm:pt modelId="{ACE341F2-FAC4-4E4C-8104-E1278F144DA6}" type="sibTrans" cxnId="{85A89DA6-7B47-4978-A603-511BAEC6BCAF}">
      <dgm:prSet/>
      <dgm:spPr/>
      <dgm:t>
        <a:bodyPr/>
        <a:lstStyle/>
        <a:p>
          <a:endParaRPr lang="en-US"/>
        </a:p>
      </dgm:t>
    </dgm:pt>
    <dgm:pt modelId="{9D874B69-B726-4F0B-9EA9-D12C3FEF4430}">
      <dgm:prSet/>
      <dgm:spPr/>
      <dgm:t>
        <a:bodyPr/>
        <a:lstStyle/>
        <a:p>
          <a:r>
            <a:rPr lang="en-US" dirty="0" smtClean="0"/>
            <a:t>Principal place of business of such third person</a:t>
          </a:r>
          <a:endParaRPr lang="en-US" dirty="0"/>
        </a:p>
      </dgm:t>
    </dgm:pt>
    <dgm:pt modelId="{8774459A-685B-4257-AF11-8273E42E2B5D}" type="parTrans" cxnId="{5BF30940-4537-4E2B-BE64-4F2A8B7E540B}">
      <dgm:prSet/>
      <dgm:spPr/>
      <dgm:t>
        <a:bodyPr/>
        <a:lstStyle/>
        <a:p>
          <a:endParaRPr lang="en-US"/>
        </a:p>
      </dgm:t>
    </dgm:pt>
    <dgm:pt modelId="{7E812BB5-90AD-4316-9008-3EA88EA45B74}" type="sibTrans" cxnId="{5BF30940-4537-4E2B-BE64-4F2A8B7E540B}">
      <dgm:prSet/>
      <dgm:spPr/>
      <dgm:t>
        <a:bodyPr/>
        <a:lstStyle/>
        <a:p>
          <a:endParaRPr lang="en-US"/>
        </a:p>
      </dgm:t>
    </dgm:pt>
    <dgm:pt modelId="{523831EA-18EF-4A8B-9A01-0825814737B4}">
      <dgm:prSet/>
      <dgm:spPr/>
      <dgm:t>
        <a:bodyPr/>
        <a:lstStyle/>
        <a:p>
          <a:r>
            <a:rPr lang="en-US" dirty="0" smtClean="0"/>
            <a:t>Others</a:t>
          </a:r>
          <a:endParaRPr lang="en-US" dirty="0"/>
        </a:p>
      </dgm:t>
    </dgm:pt>
    <dgm:pt modelId="{27D36ED2-8251-4140-929D-341404004CBC}" type="parTrans" cxnId="{90F1FBB3-0C7D-48BD-A9AD-8827A1DA23FC}">
      <dgm:prSet/>
      <dgm:spPr/>
      <dgm:t>
        <a:bodyPr/>
        <a:lstStyle/>
        <a:p>
          <a:endParaRPr lang="en-US"/>
        </a:p>
      </dgm:t>
    </dgm:pt>
    <dgm:pt modelId="{62C3E156-3577-46AE-A739-D5EC1D2079B1}" type="sibTrans" cxnId="{90F1FBB3-0C7D-48BD-A9AD-8827A1DA23FC}">
      <dgm:prSet/>
      <dgm:spPr/>
      <dgm:t>
        <a:bodyPr/>
        <a:lstStyle/>
        <a:p>
          <a:endParaRPr lang="en-US"/>
        </a:p>
      </dgm:t>
    </dgm:pt>
    <dgm:pt modelId="{5780F0FE-4B26-4A80-A684-251B684C7F70}">
      <dgm:prSet/>
      <dgm:spPr/>
      <dgm:t>
        <a:bodyPr/>
        <a:lstStyle/>
        <a:p>
          <a:r>
            <a:rPr lang="en-US" dirty="0" smtClean="0"/>
            <a:t>As per Law of Parliament </a:t>
          </a:r>
          <a:endParaRPr lang="en-US" dirty="0"/>
        </a:p>
      </dgm:t>
    </dgm:pt>
    <dgm:pt modelId="{FB621148-1F24-4D27-B317-B191E091EB89}" type="parTrans" cxnId="{ABAEDD36-FBB4-4463-BD9A-F83BA384F381}">
      <dgm:prSet/>
      <dgm:spPr/>
      <dgm:t>
        <a:bodyPr/>
        <a:lstStyle/>
        <a:p>
          <a:endParaRPr lang="en-US"/>
        </a:p>
      </dgm:t>
    </dgm:pt>
    <dgm:pt modelId="{2F92CBAC-75E6-4124-87B2-9755C9DDE345}" type="sibTrans" cxnId="{ABAEDD36-FBB4-4463-BD9A-F83BA384F381}">
      <dgm:prSet/>
      <dgm:spPr/>
      <dgm:t>
        <a:bodyPr/>
        <a:lstStyle/>
        <a:p>
          <a:endParaRPr lang="en-US"/>
        </a:p>
      </dgm:t>
    </dgm:pt>
    <dgm:pt modelId="{EC17DB28-FC32-4F1B-98A7-E9025CD2123D}" type="pres">
      <dgm:prSet presAssocID="{9C285BF5-EF94-4E88-8D0C-3F7B03B6AB34}" presName="linearFlow" presStyleCnt="0">
        <dgm:presLayoutVars>
          <dgm:dir/>
          <dgm:animLvl val="lvl"/>
          <dgm:resizeHandles val="exact"/>
        </dgm:presLayoutVars>
      </dgm:prSet>
      <dgm:spPr/>
      <dgm:t>
        <a:bodyPr/>
        <a:lstStyle/>
        <a:p>
          <a:endParaRPr lang="en-US"/>
        </a:p>
      </dgm:t>
    </dgm:pt>
    <dgm:pt modelId="{08B42FDD-79A9-4E6E-8C2A-5411E5954928}" type="pres">
      <dgm:prSet presAssocID="{FF798D64-8E00-4687-A0AA-70AD09C2B973}" presName="composite" presStyleCnt="0"/>
      <dgm:spPr/>
      <dgm:t>
        <a:bodyPr/>
        <a:lstStyle/>
        <a:p>
          <a:endParaRPr lang="en-US"/>
        </a:p>
      </dgm:t>
    </dgm:pt>
    <dgm:pt modelId="{6602DD5B-9985-4AD7-ABC0-A9A1A53B06C0}" type="pres">
      <dgm:prSet presAssocID="{FF798D64-8E00-4687-A0AA-70AD09C2B973}" presName="parTx" presStyleLbl="node1" presStyleIdx="0" presStyleCnt="5">
        <dgm:presLayoutVars>
          <dgm:chMax val="0"/>
          <dgm:chPref val="0"/>
          <dgm:bulletEnabled val="1"/>
        </dgm:presLayoutVars>
      </dgm:prSet>
      <dgm:spPr/>
      <dgm:t>
        <a:bodyPr/>
        <a:lstStyle/>
        <a:p>
          <a:endParaRPr lang="en-US"/>
        </a:p>
      </dgm:t>
    </dgm:pt>
    <dgm:pt modelId="{9B69A617-1804-4BD7-A83C-7A443F0CF757}" type="pres">
      <dgm:prSet presAssocID="{FF798D64-8E00-4687-A0AA-70AD09C2B973}" presName="parSh" presStyleLbl="node1" presStyleIdx="0" presStyleCnt="5"/>
      <dgm:spPr/>
      <dgm:t>
        <a:bodyPr/>
        <a:lstStyle/>
        <a:p>
          <a:endParaRPr lang="en-US"/>
        </a:p>
      </dgm:t>
    </dgm:pt>
    <dgm:pt modelId="{A13C8C12-47A8-4FCB-A44A-634B89861516}" type="pres">
      <dgm:prSet presAssocID="{FF798D64-8E00-4687-A0AA-70AD09C2B973}" presName="desTx" presStyleLbl="fgAcc1" presStyleIdx="0" presStyleCnt="5">
        <dgm:presLayoutVars>
          <dgm:bulletEnabled val="1"/>
        </dgm:presLayoutVars>
      </dgm:prSet>
      <dgm:spPr/>
      <dgm:t>
        <a:bodyPr/>
        <a:lstStyle/>
        <a:p>
          <a:endParaRPr lang="en-US"/>
        </a:p>
      </dgm:t>
    </dgm:pt>
    <dgm:pt modelId="{12ACCCDA-8468-46AC-911C-E00EDB23196D}" type="pres">
      <dgm:prSet presAssocID="{7899B35E-03A4-4FAE-8940-B6968853A182}" presName="sibTrans" presStyleLbl="sibTrans2D1" presStyleIdx="0" presStyleCnt="4"/>
      <dgm:spPr/>
      <dgm:t>
        <a:bodyPr/>
        <a:lstStyle/>
        <a:p>
          <a:endParaRPr lang="en-US"/>
        </a:p>
      </dgm:t>
    </dgm:pt>
    <dgm:pt modelId="{A0AC1431-B018-447F-8D05-EE691434166A}" type="pres">
      <dgm:prSet presAssocID="{7899B35E-03A4-4FAE-8940-B6968853A182}" presName="connTx" presStyleLbl="sibTrans2D1" presStyleIdx="0" presStyleCnt="4"/>
      <dgm:spPr/>
      <dgm:t>
        <a:bodyPr/>
        <a:lstStyle/>
        <a:p>
          <a:endParaRPr lang="en-US"/>
        </a:p>
      </dgm:t>
    </dgm:pt>
    <dgm:pt modelId="{9254E61C-9693-46CC-8A64-300F68034E31}" type="pres">
      <dgm:prSet presAssocID="{4B890E7A-B0F2-410F-B0C2-7C2AAD25BA32}" presName="composite" presStyleCnt="0"/>
      <dgm:spPr/>
      <dgm:t>
        <a:bodyPr/>
        <a:lstStyle/>
        <a:p>
          <a:endParaRPr lang="en-US"/>
        </a:p>
      </dgm:t>
    </dgm:pt>
    <dgm:pt modelId="{37785A32-1B5A-43B8-B644-1F91D2A3989F}" type="pres">
      <dgm:prSet presAssocID="{4B890E7A-B0F2-410F-B0C2-7C2AAD25BA32}" presName="parTx" presStyleLbl="node1" presStyleIdx="0" presStyleCnt="5">
        <dgm:presLayoutVars>
          <dgm:chMax val="0"/>
          <dgm:chPref val="0"/>
          <dgm:bulletEnabled val="1"/>
        </dgm:presLayoutVars>
      </dgm:prSet>
      <dgm:spPr/>
      <dgm:t>
        <a:bodyPr/>
        <a:lstStyle/>
        <a:p>
          <a:endParaRPr lang="en-US"/>
        </a:p>
      </dgm:t>
    </dgm:pt>
    <dgm:pt modelId="{2ACF73F0-5207-4E24-BB0B-57D3C36A4C7D}" type="pres">
      <dgm:prSet presAssocID="{4B890E7A-B0F2-410F-B0C2-7C2AAD25BA32}" presName="parSh" presStyleLbl="node1" presStyleIdx="1" presStyleCnt="5"/>
      <dgm:spPr/>
      <dgm:t>
        <a:bodyPr/>
        <a:lstStyle/>
        <a:p>
          <a:endParaRPr lang="en-US"/>
        </a:p>
      </dgm:t>
    </dgm:pt>
    <dgm:pt modelId="{108C09CA-95C8-4B9B-880D-B91F76CE58D1}" type="pres">
      <dgm:prSet presAssocID="{4B890E7A-B0F2-410F-B0C2-7C2AAD25BA32}" presName="desTx" presStyleLbl="fgAcc1" presStyleIdx="1" presStyleCnt="5">
        <dgm:presLayoutVars>
          <dgm:bulletEnabled val="1"/>
        </dgm:presLayoutVars>
      </dgm:prSet>
      <dgm:spPr/>
      <dgm:t>
        <a:bodyPr/>
        <a:lstStyle/>
        <a:p>
          <a:endParaRPr lang="en-US"/>
        </a:p>
      </dgm:t>
    </dgm:pt>
    <dgm:pt modelId="{053089E2-19E8-446D-B933-5C292BBACD12}" type="pres">
      <dgm:prSet presAssocID="{49F3247E-1D41-4557-AFDB-E0E30911AF4E}" presName="sibTrans" presStyleLbl="sibTrans2D1" presStyleIdx="1" presStyleCnt="4"/>
      <dgm:spPr/>
      <dgm:t>
        <a:bodyPr/>
        <a:lstStyle/>
        <a:p>
          <a:endParaRPr lang="en-US"/>
        </a:p>
      </dgm:t>
    </dgm:pt>
    <dgm:pt modelId="{E4900296-C18B-4041-A922-9700BD0B953E}" type="pres">
      <dgm:prSet presAssocID="{49F3247E-1D41-4557-AFDB-E0E30911AF4E}" presName="connTx" presStyleLbl="sibTrans2D1" presStyleIdx="1" presStyleCnt="4"/>
      <dgm:spPr/>
      <dgm:t>
        <a:bodyPr/>
        <a:lstStyle/>
        <a:p>
          <a:endParaRPr lang="en-US"/>
        </a:p>
      </dgm:t>
    </dgm:pt>
    <dgm:pt modelId="{DF28473E-CB6E-4269-AE21-38E38F927242}" type="pres">
      <dgm:prSet presAssocID="{EA3619B9-6CD8-493E-9C93-539DB9AC7E1D}" presName="composite" presStyleCnt="0"/>
      <dgm:spPr/>
      <dgm:t>
        <a:bodyPr/>
        <a:lstStyle/>
        <a:p>
          <a:endParaRPr lang="en-US"/>
        </a:p>
      </dgm:t>
    </dgm:pt>
    <dgm:pt modelId="{7342D24E-C5E4-4123-AF7A-B8CD044F420C}" type="pres">
      <dgm:prSet presAssocID="{EA3619B9-6CD8-493E-9C93-539DB9AC7E1D}" presName="parTx" presStyleLbl="node1" presStyleIdx="1" presStyleCnt="5">
        <dgm:presLayoutVars>
          <dgm:chMax val="0"/>
          <dgm:chPref val="0"/>
          <dgm:bulletEnabled val="1"/>
        </dgm:presLayoutVars>
      </dgm:prSet>
      <dgm:spPr/>
      <dgm:t>
        <a:bodyPr/>
        <a:lstStyle/>
        <a:p>
          <a:endParaRPr lang="en-US"/>
        </a:p>
      </dgm:t>
    </dgm:pt>
    <dgm:pt modelId="{4D95BCF3-4780-4E43-BDC8-3939044B70E5}" type="pres">
      <dgm:prSet presAssocID="{EA3619B9-6CD8-493E-9C93-539DB9AC7E1D}" presName="parSh" presStyleLbl="node1" presStyleIdx="2" presStyleCnt="5"/>
      <dgm:spPr/>
      <dgm:t>
        <a:bodyPr/>
        <a:lstStyle/>
        <a:p>
          <a:endParaRPr lang="en-US"/>
        </a:p>
      </dgm:t>
    </dgm:pt>
    <dgm:pt modelId="{1ED7880B-8C2A-43E8-9973-7DD8CAD7AAC6}" type="pres">
      <dgm:prSet presAssocID="{EA3619B9-6CD8-493E-9C93-539DB9AC7E1D}" presName="desTx" presStyleLbl="fgAcc1" presStyleIdx="2" presStyleCnt="5">
        <dgm:presLayoutVars>
          <dgm:bulletEnabled val="1"/>
        </dgm:presLayoutVars>
      </dgm:prSet>
      <dgm:spPr/>
      <dgm:t>
        <a:bodyPr/>
        <a:lstStyle/>
        <a:p>
          <a:endParaRPr lang="en-US"/>
        </a:p>
      </dgm:t>
    </dgm:pt>
    <dgm:pt modelId="{E5B5C210-0F0B-4DDF-89F5-9EFB94C1E25A}" type="pres">
      <dgm:prSet presAssocID="{4F33B633-95B7-4FD2-AAFF-98155C4C287C}" presName="sibTrans" presStyleLbl="sibTrans2D1" presStyleIdx="2" presStyleCnt="4"/>
      <dgm:spPr/>
      <dgm:t>
        <a:bodyPr/>
        <a:lstStyle/>
        <a:p>
          <a:endParaRPr lang="en-US"/>
        </a:p>
      </dgm:t>
    </dgm:pt>
    <dgm:pt modelId="{0A6D85A4-F453-4CE3-BD73-EDF91639C1FA}" type="pres">
      <dgm:prSet presAssocID="{4F33B633-95B7-4FD2-AAFF-98155C4C287C}" presName="connTx" presStyleLbl="sibTrans2D1" presStyleIdx="2" presStyleCnt="4"/>
      <dgm:spPr/>
      <dgm:t>
        <a:bodyPr/>
        <a:lstStyle/>
        <a:p>
          <a:endParaRPr lang="en-US"/>
        </a:p>
      </dgm:t>
    </dgm:pt>
    <dgm:pt modelId="{39CB2B75-EED4-4EE2-B157-0E59E6D71232}" type="pres">
      <dgm:prSet presAssocID="{FF71F151-E86A-495A-85AB-FFC37BC26557}" presName="composite" presStyleCnt="0"/>
      <dgm:spPr/>
      <dgm:t>
        <a:bodyPr/>
        <a:lstStyle/>
        <a:p>
          <a:endParaRPr lang="en-US"/>
        </a:p>
      </dgm:t>
    </dgm:pt>
    <dgm:pt modelId="{3E3D4AE6-2174-40D1-9C2A-60083C8A3A71}" type="pres">
      <dgm:prSet presAssocID="{FF71F151-E86A-495A-85AB-FFC37BC26557}" presName="parTx" presStyleLbl="node1" presStyleIdx="2" presStyleCnt="5">
        <dgm:presLayoutVars>
          <dgm:chMax val="0"/>
          <dgm:chPref val="0"/>
          <dgm:bulletEnabled val="1"/>
        </dgm:presLayoutVars>
      </dgm:prSet>
      <dgm:spPr/>
      <dgm:t>
        <a:bodyPr/>
        <a:lstStyle/>
        <a:p>
          <a:endParaRPr lang="en-US"/>
        </a:p>
      </dgm:t>
    </dgm:pt>
    <dgm:pt modelId="{F6C3E45A-76FF-4371-8174-AD4968490564}" type="pres">
      <dgm:prSet presAssocID="{FF71F151-E86A-495A-85AB-FFC37BC26557}" presName="parSh" presStyleLbl="node1" presStyleIdx="3" presStyleCnt="5"/>
      <dgm:spPr/>
      <dgm:t>
        <a:bodyPr/>
        <a:lstStyle/>
        <a:p>
          <a:endParaRPr lang="en-US"/>
        </a:p>
      </dgm:t>
    </dgm:pt>
    <dgm:pt modelId="{0279FDE4-A5E3-4BA2-AEE8-B7CFC04ED3B7}" type="pres">
      <dgm:prSet presAssocID="{FF71F151-E86A-495A-85AB-FFC37BC26557}" presName="desTx" presStyleLbl="fgAcc1" presStyleIdx="3" presStyleCnt="5">
        <dgm:presLayoutVars>
          <dgm:bulletEnabled val="1"/>
        </dgm:presLayoutVars>
      </dgm:prSet>
      <dgm:spPr/>
      <dgm:t>
        <a:bodyPr/>
        <a:lstStyle/>
        <a:p>
          <a:endParaRPr lang="en-US"/>
        </a:p>
      </dgm:t>
    </dgm:pt>
    <dgm:pt modelId="{F0592508-7BD0-4AA2-8D40-92645CEA2A8E}" type="pres">
      <dgm:prSet presAssocID="{ACE341F2-FAC4-4E4C-8104-E1278F144DA6}" presName="sibTrans" presStyleLbl="sibTrans2D1" presStyleIdx="3" presStyleCnt="4"/>
      <dgm:spPr/>
      <dgm:t>
        <a:bodyPr/>
        <a:lstStyle/>
        <a:p>
          <a:endParaRPr lang="en-US"/>
        </a:p>
      </dgm:t>
    </dgm:pt>
    <dgm:pt modelId="{DDC8F293-345F-4156-B916-E0D88DEED3E9}" type="pres">
      <dgm:prSet presAssocID="{ACE341F2-FAC4-4E4C-8104-E1278F144DA6}" presName="connTx" presStyleLbl="sibTrans2D1" presStyleIdx="3" presStyleCnt="4"/>
      <dgm:spPr/>
      <dgm:t>
        <a:bodyPr/>
        <a:lstStyle/>
        <a:p>
          <a:endParaRPr lang="en-US"/>
        </a:p>
      </dgm:t>
    </dgm:pt>
    <dgm:pt modelId="{E5F8572F-A304-4930-8FDB-4A3A4375FDD6}" type="pres">
      <dgm:prSet presAssocID="{523831EA-18EF-4A8B-9A01-0825814737B4}" presName="composite" presStyleCnt="0"/>
      <dgm:spPr/>
      <dgm:t>
        <a:bodyPr/>
        <a:lstStyle/>
        <a:p>
          <a:endParaRPr lang="en-US"/>
        </a:p>
      </dgm:t>
    </dgm:pt>
    <dgm:pt modelId="{75798DE9-D37A-43DF-918B-DB4EAD656D93}" type="pres">
      <dgm:prSet presAssocID="{523831EA-18EF-4A8B-9A01-0825814737B4}" presName="parTx" presStyleLbl="node1" presStyleIdx="3" presStyleCnt="5">
        <dgm:presLayoutVars>
          <dgm:chMax val="0"/>
          <dgm:chPref val="0"/>
          <dgm:bulletEnabled val="1"/>
        </dgm:presLayoutVars>
      </dgm:prSet>
      <dgm:spPr/>
      <dgm:t>
        <a:bodyPr/>
        <a:lstStyle/>
        <a:p>
          <a:endParaRPr lang="en-US"/>
        </a:p>
      </dgm:t>
    </dgm:pt>
    <dgm:pt modelId="{BEBCD318-D065-4AC2-BDDB-008EB690DD09}" type="pres">
      <dgm:prSet presAssocID="{523831EA-18EF-4A8B-9A01-0825814737B4}" presName="parSh" presStyleLbl="node1" presStyleIdx="4" presStyleCnt="5"/>
      <dgm:spPr/>
      <dgm:t>
        <a:bodyPr/>
        <a:lstStyle/>
        <a:p>
          <a:endParaRPr lang="en-US"/>
        </a:p>
      </dgm:t>
    </dgm:pt>
    <dgm:pt modelId="{1755E3CD-12C5-447C-8FB3-E90F9A297A08}" type="pres">
      <dgm:prSet presAssocID="{523831EA-18EF-4A8B-9A01-0825814737B4}" presName="desTx" presStyleLbl="fgAcc1" presStyleIdx="4" presStyleCnt="5">
        <dgm:presLayoutVars>
          <dgm:bulletEnabled val="1"/>
        </dgm:presLayoutVars>
      </dgm:prSet>
      <dgm:spPr/>
      <dgm:t>
        <a:bodyPr/>
        <a:lstStyle/>
        <a:p>
          <a:endParaRPr lang="en-US"/>
        </a:p>
      </dgm:t>
    </dgm:pt>
  </dgm:ptLst>
  <dgm:cxnLst>
    <dgm:cxn modelId="{14A8106A-C005-4207-A627-693AE5C87574}" type="presOf" srcId="{FF798D64-8E00-4687-A0AA-70AD09C2B973}" destId="{6602DD5B-9985-4AD7-ABC0-A9A1A53B06C0}" srcOrd="0" destOrd="0" presId="urn:microsoft.com/office/officeart/2005/8/layout/process3"/>
    <dgm:cxn modelId="{17B8D763-A9D7-4DBA-84D7-BBFB00CA8F05}" srcId="{4B890E7A-B0F2-410F-B0C2-7C2AAD25BA32}" destId="{4285D9A2-B88E-4B14-9027-874252B85043}" srcOrd="0" destOrd="0" parTransId="{A10B467B-2FE0-46FB-9163-36B9E0921832}" sibTransId="{5AECB94E-AF2C-46D7-B1EC-2B5D89E0C0BA}"/>
    <dgm:cxn modelId="{F618529F-54FE-4659-9AB6-F6CC194C71A4}" type="presOf" srcId="{7899B35E-03A4-4FAE-8940-B6968853A182}" destId="{12ACCCDA-8468-46AC-911C-E00EDB23196D}" srcOrd="0" destOrd="0" presId="urn:microsoft.com/office/officeart/2005/8/layout/process3"/>
    <dgm:cxn modelId="{F313DBC0-FA9F-42DA-AE8C-FF1522F63693}" type="presOf" srcId="{4F33B633-95B7-4FD2-AAFF-98155C4C287C}" destId="{0A6D85A4-F453-4CE3-BD73-EDF91639C1FA}" srcOrd="1" destOrd="0" presId="urn:microsoft.com/office/officeart/2005/8/layout/process3"/>
    <dgm:cxn modelId="{C4C51D3E-6A01-459E-9B28-FE96F21C27B7}" type="presOf" srcId="{9C285BF5-EF94-4E88-8D0C-3F7B03B6AB34}" destId="{EC17DB28-FC32-4F1B-98A7-E9025CD2123D}" srcOrd="0" destOrd="0" presId="urn:microsoft.com/office/officeart/2005/8/layout/process3"/>
    <dgm:cxn modelId="{5C1B2DD3-4D5D-4200-B51D-A5602438A94E}" srcId="{9C285BF5-EF94-4E88-8D0C-3F7B03B6AB34}" destId="{FF798D64-8E00-4687-A0AA-70AD09C2B973}" srcOrd="0" destOrd="0" parTransId="{ACC50D2D-4BA4-4050-A8EA-4B93B18851DF}" sibTransId="{7899B35E-03A4-4FAE-8940-B6968853A182}"/>
    <dgm:cxn modelId="{9E3A4FE7-31E8-4598-A2AF-5242A2DEF2E0}" type="presOf" srcId="{4B890E7A-B0F2-410F-B0C2-7C2AAD25BA32}" destId="{37785A32-1B5A-43B8-B644-1F91D2A3989F}" srcOrd="0" destOrd="0" presId="urn:microsoft.com/office/officeart/2005/8/layout/process3"/>
    <dgm:cxn modelId="{819443C0-42AD-443D-A29B-D91D6055B0D1}" type="presOf" srcId="{5780F0FE-4B26-4A80-A684-251B684C7F70}" destId="{1755E3CD-12C5-447C-8FB3-E90F9A297A08}" srcOrd="0" destOrd="0" presId="urn:microsoft.com/office/officeart/2005/8/layout/process3"/>
    <dgm:cxn modelId="{7D63B5A4-6F1E-48C4-9F6C-DB70AE943FE0}" type="presOf" srcId="{4B890E7A-B0F2-410F-B0C2-7C2AAD25BA32}" destId="{2ACF73F0-5207-4E24-BB0B-57D3C36A4C7D}" srcOrd="1" destOrd="0" presId="urn:microsoft.com/office/officeart/2005/8/layout/process3"/>
    <dgm:cxn modelId="{727298EC-35D9-449B-B15E-56FC98D862F7}" type="presOf" srcId="{523831EA-18EF-4A8B-9A01-0825814737B4}" destId="{BEBCD318-D065-4AC2-BDDB-008EB690DD09}" srcOrd="1" destOrd="0" presId="urn:microsoft.com/office/officeart/2005/8/layout/process3"/>
    <dgm:cxn modelId="{0151EEEE-4720-4359-96F4-B6FA96056C04}" type="presOf" srcId="{2489162E-C344-4949-9EED-B25FF472CA7E}" destId="{A13C8C12-47A8-4FCB-A44A-634B89861516}" srcOrd="0" destOrd="0" presId="urn:microsoft.com/office/officeart/2005/8/layout/process3"/>
    <dgm:cxn modelId="{79725608-3CD6-46D5-AC2F-5D96823313EC}" type="presOf" srcId="{ACE341F2-FAC4-4E4C-8104-E1278F144DA6}" destId="{DDC8F293-345F-4156-B916-E0D88DEED3E9}" srcOrd="1" destOrd="0" presId="urn:microsoft.com/office/officeart/2005/8/layout/process3"/>
    <dgm:cxn modelId="{1330E615-B65F-4402-81DF-36EFCBF9DD5C}" type="presOf" srcId="{EA3619B9-6CD8-493E-9C93-539DB9AC7E1D}" destId="{4D95BCF3-4780-4E43-BDC8-3939044B70E5}" srcOrd="1" destOrd="0" presId="urn:microsoft.com/office/officeart/2005/8/layout/process3"/>
    <dgm:cxn modelId="{ABAEDD36-FBB4-4463-BD9A-F83BA384F381}" srcId="{523831EA-18EF-4A8B-9A01-0825814737B4}" destId="{5780F0FE-4B26-4A80-A684-251B684C7F70}" srcOrd="0" destOrd="0" parTransId="{FB621148-1F24-4D27-B317-B191E091EB89}" sibTransId="{2F92CBAC-75E6-4124-87B2-9755C9DDE345}"/>
    <dgm:cxn modelId="{EAE4A587-4096-4C40-B75C-F265FC208C69}" type="presOf" srcId="{FF71F151-E86A-495A-85AB-FFC37BC26557}" destId="{3E3D4AE6-2174-40D1-9C2A-60083C8A3A71}" srcOrd="0" destOrd="0" presId="urn:microsoft.com/office/officeart/2005/8/layout/process3"/>
    <dgm:cxn modelId="{35B94E42-35C3-4D4C-B9F0-278D335794B1}" type="presOf" srcId="{49F3247E-1D41-4557-AFDB-E0E30911AF4E}" destId="{053089E2-19E8-446D-B933-5C292BBACD12}" srcOrd="0" destOrd="0" presId="urn:microsoft.com/office/officeart/2005/8/layout/process3"/>
    <dgm:cxn modelId="{6F62B7FD-AB9D-4A8E-AB8B-683931DDA3C2}" type="presOf" srcId="{FF71F151-E86A-495A-85AB-FFC37BC26557}" destId="{F6C3E45A-76FF-4371-8174-AD4968490564}" srcOrd="1" destOrd="0" presId="urn:microsoft.com/office/officeart/2005/8/layout/process3"/>
    <dgm:cxn modelId="{2414A311-8628-4BA2-8D44-19B1C0B34B44}" srcId="{9C285BF5-EF94-4E88-8D0C-3F7B03B6AB34}" destId="{EA3619B9-6CD8-493E-9C93-539DB9AC7E1D}" srcOrd="2" destOrd="0" parTransId="{F575F33A-DF44-4DA9-83AD-EB8AA76A7BAC}" sibTransId="{4F33B633-95B7-4FD2-AAFF-98155C4C287C}"/>
    <dgm:cxn modelId="{CC7FC443-0D6B-452B-BC71-4E09205A08F2}" type="presOf" srcId="{7899B35E-03A4-4FAE-8940-B6968853A182}" destId="{A0AC1431-B018-447F-8D05-EE691434166A}" srcOrd="1" destOrd="0" presId="urn:microsoft.com/office/officeart/2005/8/layout/process3"/>
    <dgm:cxn modelId="{347CB57B-3DF5-4C0C-8033-12627167FACD}" type="presOf" srcId="{9D874B69-B726-4F0B-9EA9-D12C3FEF4430}" destId="{0279FDE4-A5E3-4BA2-AEE8-B7CFC04ED3B7}" srcOrd="0" destOrd="0" presId="urn:microsoft.com/office/officeart/2005/8/layout/process3"/>
    <dgm:cxn modelId="{1CF12F9A-3FB8-4149-B244-03C0D8138070}" type="presOf" srcId="{D34D918C-0530-4D1E-856B-71839FF3EF67}" destId="{1ED7880B-8C2A-43E8-9973-7DD8CAD7AAC6}" srcOrd="0" destOrd="0" presId="urn:microsoft.com/office/officeart/2005/8/layout/process3"/>
    <dgm:cxn modelId="{20F7D9C2-9A19-4FD5-A36B-FF10C180B5F0}" type="presOf" srcId="{ACE341F2-FAC4-4E4C-8104-E1278F144DA6}" destId="{F0592508-7BD0-4AA2-8D40-92645CEA2A8E}" srcOrd="0" destOrd="0" presId="urn:microsoft.com/office/officeart/2005/8/layout/process3"/>
    <dgm:cxn modelId="{B01CED46-2C9E-474F-9F2A-57ED26D25677}" type="presOf" srcId="{523831EA-18EF-4A8B-9A01-0825814737B4}" destId="{75798DE9-D37A-43DF-918B-DB4EAD656D93}" srcOrd="0" destOrd="0" presId="urn:microsoft.com/office/officeart/2005/8/layout/process3"/>
    <dgm:cxn modelId="{271C7ABE-FD11-446A-AFEF-FB0C18C6BDD5}" type="presOf" srcId="{49F3247E-1D41-4557-AFDB-E0E30911AF4E}" destId="{E4900296-C18B-4041-A922-9700BD0B953E}" srcOrd="1" destOrd="0" presId="urn:microsoft.com/office/officeart/2005/8/layout/process3"/>
    <dgm:cxn modelId="{5BF30940-4537-4E2B-BE64-4F2A8B7E540B}" srcId="{FF71F151-E86A-495A-85AB-FFC37BC26557}" destId="{9D874B69-B726-4F0B-9EA9-D12C3FEF4430}" srcOrd="0" destOrd="0" parTransId="{8774459A-685B-4257-AF11-8273E42E2B5D}" sibTransId="{7E812BB5-90AD-4316-9008-3EA88EA45B74}"/>
    <dgm:cxn modelId="{90F1FBB3-0C7D-48BD-A9AD-8827A1DA23FC}" srcId="{9C285BF5-EF94-4E88-8D0C-3F7B03B6AB34}" destId="{523831EA-18EF-4A8B-9A01-0825814737B4}" srcOrd="4" destOrd="0" parTransId="{27D36ED2-8251-4140-929D-341404004CBC}" sibTransId="{62C3E156-3577-46AE-A739-D5EC1D2079B1}"/>
    <dgm:cxn modelId="{A6FC9684-10AF-418A-9BA5-1A839EF54B3A}" srcId="{FF798D64-8E00-4687-A0AA-70AD09C2B973}" destId="{2489162E-C344-4949-9EED-B25FF472CA7E}" srcOrd="0" destOrd="0" parTransId="{92D0E933-1067-4711-AD38-FCFF20BF4C3D}" sibTransId="{D32C2BEB-7B12-4C2A-B87B-600EDBEAFABB}"/>
    <dgm:cxn modelId="{3479AA16-2FA0-46C6-B1DF-5BDA4723A218}" type="presOf" srcId="{4285D9A2-B88E-4B14-9027-874252B85043}" destId="{108C09CA-95C8-4B9B-880D-B91F76CE58D1}" srcOrd="0" destOrd="0" presId="urn:microsoft.com/office/officeart/2005/8/layout/process3"/>
    <dgm:cxn modelId="{D4E6227D-F04C-45B5-AAC5-AB8B4C6BB6B5}" type="presOf" srcId="{FF798D64-8E00-4687-A0AA-70AD09C2B973}" destId="{9B69A617-1804-4BD7-A83C-7A443F0CF757}" srcOrd="1" destOrd="0" presId="urn:microsoft.com/office/officeart/2005/8/layout/process3"/>
    <dgm:cxn modelId="{90B7DCD6-ABD9-4C83-A815-1DD14C2F700B}" srcId="{EA3619B9-6CD8-493E-9C93-539DB9AC7E1D}" destId="{D34D918C-0530-4D1E-856B-71839FF3EF67}" srcOrd="0" destOrd="0" parTransId="{3965567A-C779-4AD8-8A28-6DA52BFD2D51}" sibTransId="{FC0F904F-D2CC-4F0A-BEFF-63FD650C4059}"/>
    <dgm:cxn modelId="{5132CCAE-0248-4906-984F-43C943CB1EA9}" srcId="{9C285BF5-EF94-4E88-8D0C-3F7B03B6AB34}" destId="{4B890E7A-B0F2-410F-B0C2-7C2AAD25BA32}" srcOrd="1" destOrd="0" parTransId="{CE7BF9B6-D11C-4F44-8019-9348893E6698}" sibTransId="{49F3247E-1D41-4557-AFDB-E0E30911AF4E}"/>
    <dgm:cxn modelId="{A1F92F8C-087C-4CD9-9891-AE1E055E9EAC}" type="presOf" srcId="{4F33B633-95B7-4FD2-AAFF-98155C4C287C}" destId="{E5B5C210-0F0B-4DDF-89F5-9EFB94C1E25A}" srcOrd="0" destOrd="0" presId="urn:microsoft.com/office/officeart/2005/8/layout/process3"/>
    <dgm:cxn modelId="{194C3349-5170-4927-8BD9-F2573FC62402}" type="presOf" srcId="{EA3619B9-6CD8-493E-9C93-539DB9AC7E1D}" destId="{7342D24E-C5E4-4123-AF7A-B8CD044F420C}" srcOrd="0" destOrd="0" presId="urn:microsoft.com/office/officeart/2005/8/layout/process3"/>
    <dgm:cxn modelId="{85A89DA6-7B47-4978-A603-511BAEC6BCAF}" srcId="{9C285BF5-EF94-4E88-8D0C-3F7B03B6AB34}" destId="{FF71F151-E86A-495A-85AB-FFC37BC26557}" srcOrd="3" destOrd="0" parTransId="{737C19FA-4B6D-43F4-89D1-D12FAE975B52}" sibTransId="{ACE341F2-FAC4-4E4C-8104-E1278F144DA6}"/>
    <dgm:cxn modelId="{224545FF-C48F-4B02-A397-EA4240785A8C}" type="presParOf" srcId="{EC17DB28-FC32-4F1B-98A7-E9025CD2123D}" destId="{08B42FDD-79A9-4E6E-8C2A-5411E5954928}" srcOrd="0" destOrd="0" presId="urn:microsoft.com/office/officeart/2005/8/layout/process3"/>
    <dgm:cxn modelId="{045A7577-5378-4CE7-B5C8-A3FCDEA1D4E9}" type="presParOf" srcId="{08B42FDD-79A9-4E6E-8C2A-5411E5954928}" destId="{6602DD5B-9985-4AD7-ABC0-A9A1A53B06C0}" srcOrd="0" destOrd="0" presId="urn:microsoft.com/office/officeart/2005/8/layout/process3"/>
    <dgm:cxn modelId="{FBCE9041-E77B-45C7-BD3D-EAD1765D4EE0}" type="presParOf" srcId="{08B42FDD-79A9-4E6E-8C2A-5411E5954928}" destId="{9B69A617-1804-4BD7-A83C-7A443F0CF757}" srcOrd="1" destOrd="0" presId="urn:microsoft.com/office/officeart/2005/8/layout/process3"/>
    <dgm:cxn modelId="{74427FED-F8AB-4BC3-8AE7-BADB70C2EAD8}" type="presParOf" srcId="{08B42FDD-79A9-4E6E-8C2A-5411E5954928}" destId="{A13C8C12-47A8-4FCB-A44A-634B89861516}" srcOrd="2" destOrd="0" presId="urn:microsoft.com/office/officeart/2005/8/layout/process3"/>
    <dgm:cxn modelId="{CDACBFED-0EC4-4957-8F6A-FB6F1FC5E66C}" type="presParOf" srcId="{EC17DB28-FC32-4F1B-98A7-E9025CD2123D}" destId="{12ACCCDA-8468-46AC-911C-E00EDB23196D}" srcOrd="1" destOrd="0" presId="urn:microsoft.com/office/officeart/2005/8/layout/process3"/>
    <dgm:cxn modelId="{D5F55CB6-A080-4643-B670-8AB4D2368684}" type="presParOf" srcId="{12ACCCDA-8468-46AC-911C-E00EDB23196D}" destId="{A0AC1431-B018-447F-8D05-EE691434166A}" srcOrd="0" destOrd="0" presId="urn:microsoft.com/office/officeart/2005/8/layout/process3"/>
    <dgm:cxn modelId="{7007BAE2-F84A-49B6-918C-EDD702DF69FB}" type="presParOf" srcId="{EC17DB28-FC32-4F1B-98A7-E9025CD2123D}" destId="{9254E61C-9693-46CC-8A64-300F68034E31}" srcOrd="2" destOrd="0" presId="urn:microsoft.com/office/officeart/2005/8/layout/process3"/>
    <dgm:cxn modelId="{D65AB9CB-5699-49EF-B5AB-34359BDF3E9A}" type="presParOf" srcId="{9254E61C-9693-46CC-8A64-300F68034E31}" destId="{37785A32-1B5A-43B8-B644-1F91D2A3989F}" srcOrd="0" destOrd="0" presId="urn:microsoft.com/office/officeart/2005/8/layout/process3"/>
    <dgm:cxn modelId="{C1C5C0C7-73A6-4136-93AF-3984FD6C7590}" type="presParOf" srcId="{9254E61C-9693-46CC-8A64-300F68034E31}" destId="{2ACF73F0-5207-4E24-BB0B-57D3C36A4C7D}" srcOrd="1" destOrd="0" presId="urn:microsoft.com/office/officeart/2005/8/layout/process3"/>
    <dgm:cxn modelId="{A9C26B74-997E-4ED5-A292-A6DA1762D9F2}" type="presParOf" srcId="{9254E61C-9693-46CC-8A64-300F68034E31}" destId="{108C09CA-95C8-4B9B-880D-B91F76CE58D1}" srcOrd="2" destOrd="0" presId="urn:microsoft.com/office/officeart/2005/8/layout/process3"/>
    <dgm:cxn modelId="{C62A9763-0C3C-464C-B12D-026071A8872B}" type="presParOf" srcId="{EC17DB28-FC32-4F1B-98A7-E9025CD2123D}" destId="{053089E2-19E8-446D-B933-5C292BBACD12}" srcOrd="3" destOrd="0" presId="urn:microsoft.com/office/officeart/2005/8/layout/process3"/>
    <dgm:cxn modelId="{A74FCB04-5798-4913-A569-E9F01F03B691}" type="presParOf" srcId="{053089E2-19E8-446D-B933-5C292BBACD12}" destId="{E4900296-C18B-4041-A922-9700BD0B953E}" srcOrd="0" destOrd="0" presId="urn:microsoft.com/office/officeart/2005/8/layout/process3"/>
    <dgm:cxn modelId="{FCA71273-7423-44C6-8087-C8782342B23C}" type="presParOf" srcId="{EC17DB28-FC32-4F1B-98A7-E9025CD2123D}" destId="{DF28473E-CB6E-4269-AE21-38E38F927242}" srcOrd="4" destOrd="0" presId="urn:microsoft.com/office/officeart/2005/8/layout/process3"/>
    <dgm:cxn modelId="{588C2679-F5CB-41F1-88F2-607AC7EBFD12}" type="presParOf" srcId="{DF28473E-CB6E-4269-AE21-38E38F927242}" destId="{7342D24E-C5E4-4123-AF7A-B8CD044F420C}" srcOrd="0" destOrd="0" presId="urn:microsoft.com/office/officeart/2005/8/layout/process3"/>
    <dgm:cxn modelId="{A3EE7F78-CF42-46FE-B0EB-823D0D4C0BE5}" type="presParOf" srcId="{DF28473E-CB6E-4269-AE21-38E38F927242}" destId="{4D95BCF3-4780-4E43-BDC8-3939044B70E5}" srcOrd="1" destOrd="0" presId="urn:microsoft.com/office/officeart/2005/8/layout/process3"/>
    <dgm:cxn modelId="{B92EB22E-2550-4FD6-8BCE-D3D208F8C96F}" type="presParOf" srcId="{DF28473E-CB6E-4269-AE21-38E38F927242}" destId="{1ED7880B-8C2A-43E8-9973-7DD8CAD7AAC6}" srcOrd="2" destOrd="0" presId="urn:microsoft.com/office/officeart/2005/8/layout/process3"/>
    <dgm:cxn modelId="{8A222A7D-A481-4C58-9906-8BC03735EC69}" type="presParOf" srcId="{EC17DB28-FC32-4F1B-98A7-E9025CD2123D}" destId="{E5B5C210-0F0B-4DDF-89F5-9EFB94C1E25A}" srcOrd="5" destOrd="0" presId="urn:microsoft.com/office/officeart/2005/8/layout/process3"/>
    <dgm:cxn modelId="{F8F35BC1-3432-4387-80FB-58857E0AC0E4}" type="presParOf" srcId="{E5B5C210-0F0B-4DDF-89F5-9EFB94C1E25A}" destId="{0A6D85A4-F453-4CE3-BD73-EDF91639C1FA}" srcOrd="0" destOrd="0" presId="urn:microsoft.com/office/officeart/2005/8/layout/process3"/>
    <dgm:cxn modelId="{527BE513-D57C-4BEC-BD9C-9F8D97D04157}" type="presParOf" srcId="{EC17DB28-FC32-4F1B-98A7-E9025CD2123D}" destId="{39CB2B75-EED4-4EE2-B157-0E59E6D71232}" srcOrd="6" destOrd="0" presId="urn:microsoft.com/office/officeart/2005/8/layout/process3"/>
    <dgm:cxn modelId="{0A0AB504-D428-4E01-AC5F-20241F1032D0}" type="presParOf" srcId="{39CB2B75-EED4-4EE2-B157-0E59E6D71232}" destId="{3E3D4AE6-2174-40D1-9C2A-60083C8A3A71}" srcOrd="0" destOrd="0" presId="urn:microsoft.com/office/officeart/2005/8/layout/process3"/>
    <dgm:cxn modelId="{DF1BA9FA-59D1-4693-BAA3-0C2A3449108F}" type="presParOf" srcId="{39CB2B75-EED4-4EE2-B157-0E59E6D71232}" destId="{F6C3E45A-76FF-4371-8174-AD4968490564}" srcOrd="1" destOrd="0" presId="urn:microsoft.com/office/officeart/2005/8/layout/process3"/>
    <dgm:cxn modelId="{038CF125-634B-4D71-A17F-A14A03589AFD}" type="presParOf" srcId="{39CB2B75-EED4-4EE2-B157-0E59E6D71232}" destId="{0279FDE4-A5E3-4BA2-AEE8-B7CFC04ED3B7}" srcOrd="2" destOrd="0" presId="urn:microsoft.com/office/officeart/2005/8/layout/process3"/>
    <dgm:cxn modelId="{1BE02989-497C-43FD-ACF7-0722E3B0D391}" type="presParOf" srcId="{EC17DB28-FC32-4F1B-98A7-E9025CD2123D}" destId="{F0592508-7BD0-4AA2-8D40-92645CEA2A8E}" srcOrd="7" destOrd="0" presId="urn:microsoft.com/office/officeart/2005/8/layout/process3"/>
    <dgm:cxn modelId="{8EFB7910-3E28-4855-A08D-AA6908C81059}" type="presParOf" srcId="{F0592508-7BD0-4AA2-8D40-92645CEA2A8E}" destId="{DDC8F293-345F-4156-B916-E0D88DEED3E9}" srcOrd="0" destOrd="0" presId="urn:microsoft.com/office/officeart/2005/8/layout/process3"/>
    <dgm:cxn modelId="{91EB7173-959C-408D-907A-ECBA4DF1CCFB}" type="presParOf" srcId="{EC17DB28-FC32-4F1B-98A7-E9025CD2123D}" destId="{E5F8572F-A304-4930-8FDB-4A3A4375FDD6}" srcOrd="8" destOrd="0" presId="urn:microsoft.com/office/officeart/2005/8/layout/process3"/>
    <dgm:cxn modelId="{EB4B340C-4E24-41F6-BAE4-B404B83CCA83}" type="presParOf" srcId="{E5F8572F-A304-4930-8FDB-4A3A4375FDD6}" destId="{75798DE9-D37A-43DF-918B-DB4EAD656D93}" srcOrd="0" destOrd="0" presId="urn:microsoft.com/office/officeart/2005/8/layout/process3"/>
    <dgm:cxn modelId="{046C58F4-520B-4F45-B49B-BF51F3D7652C}" type="presParOf" srcId="{E5F8572F-A304-4930-8FDB-4A3A4375FDD6}" destId="{BEBCD318-D065-4AC2-BDDB-008EB690DD09}" srcOrd="1" destOrd="0" presId="urn:microsoft.com/office/officeart/2005/8/layout/process3"/>
    <dgm:cxn modelId="{198E7A02-F6C4-4381-BF4C-E34CAE225101}" type="presParOf" srcId="{E5F8572F-A304-4930-8FDB-4A3A4375FDD6}" destId="{1755E3CD-12C5-447C-8FB3-E90F9A297A08}"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10B9DE-6B8B-4ABC-9315-EABF94CF0AAE}" type="doc">
      <dgm:prSet loTypeId="urn:microsoft.com/office/officeart/2005/8/layout/process2" loCatId="process" qsTypeId="urn:microsoft.com/office/officeart/2005/8/quickstyle/simple1" qsCatId="simple" csTypeId="urn:microsoft.com/office/officeart/2005/8/colors/accent6_4" csCatId="accent6" phldr="1"/>
      <dgm:spPr/>
    </dgm:pt>
    <dgm:pt modelId="{D67A870D-94BE-416F-9044-1A07E577747B}">
      <dgm:prSet phldrT="[Text]"/>
      <dgm:spPr/>
      <dgm:t>
        <a:bodyPr/>
        <a:lstStyle/>
        <a:p>
          <a:r>
            <a:rPr lang="en-US" dirty="0" smtClean="0"/>
            <a:t>First pay the correct tax (e.g. IGST)</a:t>
          </a:r>
          <a:endParaRPr lang="en-US" dirty="0"/>
        </a:p>
      </dgm:t>
    </dgm:pt>
    <dgm:pt modelId="{259263B0-216D-4010-8807-0FF0C5FE7E2E}" type="parTrans" cxnId="{6F9A9F5A-14D9-47F7-898B-177168A04273}">
      <dgm:prSet/>
      <dgm:spPr/>
      <dgm:t>
        <a:bodyPr/>
        <a:lstStyle/>
        <a:p>
          <a:endParaRPr lang="en-US"/>
        </a:p>
      </dgm:t>
    </dgm:pt>
    <dgm:pt modelId="{3C516595-D5D6-4D30-AC13-DAB372A584E4}" type="sibTrans" cxnId="{6F9A9F5A-14D9-47F7-898B-177168A04273}">
      <dgm:prSet/>
      <dgm:spPr/>
      <dgm:t>
        <a:bodyPr/>
        <a:lstStyle/>
        <a:p>
          <a:endParaRPr lang="en-US"/>
        </a:p>
      </dgm:t>
    </dgm:pt>
    <dgm:pt modelId="{382E196D-14EE-4622-AD27-843D2FACDE21}">
      <dgm:prSet phldrT="[Text]"/>
      <dgm:spPr/>
      <dgm:t>
        <a:bodyPr/>
        <a:lstStyle/>
        <a:p>
          <a:r>
            <a:rPr lang="en-US" dirty="0" smtClean="0"/>
            <a:t>Thereafter claim refund of wrongly paid</a:t>
          </a:r>
          <a:r>
            <a:rPr lang="en-US" baseline="0" dirty="0" smtClean="0"/>
            <a:t> tax</a:t>
          </a:r>
          <a:r>
            <a:rPr lang="en-US" dirty="0" smtClean="0"/>
            <a:t> (e.g. SGST + CGST)</a:t>
          </a:r>
          <a:endParaRPr lang="en-US" dirty="0"/>
        </a:p>
      </dgm:t>
    </dgm:pt>
    <dgm:pt modelId="{4F5D359F-54F1-4E80-89BA-5E5533B42BD0}" type="parTrans" cxnId="{1E54AB9F-AAAC-40E0-9D40-A194990E2D73}">
      <dgm:prSet/>
      <dgm:spPr/>
      <dgm:t>
        <a:bodyPr/>
        <a:lstStyle/>
        <a:p>
          <a:endParaRPr lang="en-US"/>
        </a:p>
      </dgm:t>
    </dgm:pt>
    <dgm:pt modelId="{8BCE51CF-07E3-497C-BBB2-C4AF063C65F7}" type="sibTrans" cxnId="{1E54AB9F-AAAC-40E0-9D40-A194990E2D73}">
      <dgm:prSet/>
      <dgm:spPr/>
      <dgm:t>
        <a:bodyPr/>
        <a:lstStyle/>
        <a:p>
          <a:endParaRPr lang="en-US"/>
        </a:p>
      </dgm:t>
    </dgm:pt>
    <dgm:pt modelId="{6D0FC25E-E702-44D9-ADA3-CFA6DB246DCF}">
      <dgm:prSet phldrT="[Text]"/>
      <dgm:spPr/>
      <dgm:t>
        <a:bodyPr/>
        <a:lstStyle/>
        <a:p>
          <a:r>
            <a:rPr lang="en-US" dirty="0" smtClean="0"/>
            <a:t>Very harsh provision</a:t>
          </a:r>
          <a:endParaRPr lang="en-US" dirty="0"/>
        </a:p>
      </dgm:t>
    </dgm:pt>
    <dgm:pt modelId="{D83A6FB2-F574-4110-B2A9-0DD8FB7333C4}" type="parTrans" cxnId="{4535AE85-463C-48F3-AF3E-9526AD980D8C}">
      <dgm:prSet/>
      <dgm:spPr/>
      <dgm:t>
        <a:bodyPr/>
        <a:lstStyle/>
        <a:p>
          <a:endParaRPr lang="en-US"/>
        </a:p>
      </dgm:t>
    </dgm:pt>
    <dgm:pt modelId="{4B60D024-9D1B-4EA1-BCD4-B8F63FCC8B78}" type="sibTrans" cxnId="{4535AE85-463C-48F3-AF3E-9526AD980D8C}">
      <dgm:prSet/>
      <dgm:spPr/>
      <dgm:t>
        <a:bodyPr/>
        <a:lstStyle/>
        <a:p>
          <a:endParaRPr lang="en-US"/>
        </a:p>
      </dgm:t>
    </dgm:pt>
    <dgm:pt modelId="{FFF6100C-467B-413D-9A39-0C9A51DEB124}" type="pres">
      <dgm:prSet presAssocID="{4710B9DE-6B8B-4ABC-9315-EABF94CF0AAE}" presName="linearFlow" presStyleCnt="0">
        <dgm:presLayoutVars>
          <dgm:resizeHandles val="exact"/>
        </dgm:presLayoutVars>
      </dgm:prSet>
      <dgm:spPr/>
    </dgm:pt>
    <dgm:pt modelId="{7EC03718-E52D-4E94-9B4E-AF7C92FBAE57}" type="pres">
      <dgm:prSet presAssocID="{D67A870D-94BE-416F-9044-1A07E577747B}" presName="node" presStyleLbl="node1" presStyleIdx="0" presStyleCnt="3">
        <dgm:presLayoutVars>
          <dgm:bulletEnabled val="1"/>
        </dgm:presLayoutVars>
      </dgm:prSet>
      <dgm:spPr/>
      <dgm:t>
        <a:bodyPr/>
        <a:lstStyle/>
        <a:p>
          <a:endParaRPr lang="en-US"/>
        </a:p>
      </dgm:t>
    </dgm:pt>
    <dgm:pt modelId="{1F7DED14-82C7-4E60-B1DE-41AAF39539CB}" type="pres">
      <dgm:prSet presAssocID="{3C516595-D5D6-4D30-AC13-DAB372A584E4}" presName="sibTrans" presStyleLbl="sibTrans2D1" presStyleIdx="0" presStyleCnt="2"/>
      <dgm:spPr/>
      <dgm:t>
        <a:bodyPr/>
        <a:lstStyle/>
        <a:p>
          <a:endParaRPr lang="en-US"/>
        </a:p>
      </dgm:t>
    </dgm:pt>
    <dgm:pt modelId="{1621233B-6CFE-4844-9890-2356A3123F55}" type="pres">
      <dgm:prSet presAssocID="{3C516595-D5D6-4D30-AC13-DAB372A584E4}" presName="connectorText" presStyleLbl="sibTrans2D1" presStyleIdx="0" presStyleCnt="2"/>
      <dgm:spPr/>
      <dgm:t>
        <a:bodyPr/>
        <a:lstStyle/>
        <a:p>
          <a:endParaRPr lang="en-US"/>
        </a:p>
      </dgm:t>
    </dgm:pt>
    <dgm:pt modelId="{FB12EF9F-ABF9-4812-866C-7284821EFBE9}" type="pres">
      <dgm:prSet presAssocID="{382E196D-14EE-4622-AD27-843D2FACDE21}" presName="node" presStyleLbl="node1" presStyleIdx="1" presStyleCnt="3">
        <dgm:presLayoutVars>
          <dgm:bulletEnabled val="1"/>
        </dgm:presLayoutVars>
      </dgm:prSet>
      <dgm:spPr/>
      <dgm:t>
        <a:bodyPr/>
        <a:lstStyle/>
        <a:p>
          <a:endParaRPr lang="en-US"/>
        </a:p>
      </dgm:t>
    </dgm:pt>
    <dgm:pt modelId="{3B72E0B3-3737-4AD9-8C13-838737D60727}" type="pres">
      <dgm:prSet presAssocID="{8BCE51CF-07E3-497C-BBB2-C4AF063C65F7}" presName="sibTrans" presStyleLbl="sibTrans2D1" presStyleIdx="1" presStyleCnt="2"/>
      <dgm:spPr/>
      <dgm:t>
        <a:bodyPr/>
        <a:lstStyle/>
        <a:p>
          <a:endParaRPr lang="en-US"/>
        </a:p>
      </dgm:t>
    </dgm:pt>
    <dgm:pt modelId="{C04EB690-70B2-4190-B542-A56F979C1578}" type="pres">
      <dgm:prSet presAssocID="{8BCE51CF-07E3-497C-BBB2-C4AF063C65F7}" presName="connectorText" presStyleLbl="sibTrans2D1" presStyleIdx="1" presStyleCnt="2"/>
      <dgm:spPr/>
      <dgm:t>
        <a:bodyPr/>
        <a:lstStyle/>
        <a:p>
          <a:endParaRPr lang="en-US"/>
        </a:p>
      </dgm:t>
    </dgm:pt>
    <dgm:pt modelId="{9CC4A432-DD14-4B07-A5C7-33AEC43B19DC}" type="pres">
      <dgm:prSet presAssocID="{6D0FC25E-E702-44D9-ADA3-CFA6DB246DCF}" presName="node" presStyleLbl="node1" presStyleIdx="2" presStyleCnt="3">
        <dgm:presLayoutVars>
          <dgm:bulletEnabled val="1"/>
        </dgm:presLayoutVars>
      </dgm:prSet>
      <dgm:spPr/>
      <dgm:t>
        <a:bodyPr/>
        <a:lstStyle/>
        <a:p>
          <a:endParaRPr lang="en-US"/>
        </a:p>
      </dgm:t>
    </dgm:pt>
  </dgm:ptLst>
  <dgm:cxnLst>
    <dgm:cxn modelId="{86A33231-A8B9-445E-A6B5-D63B7A60556D}" type="presOf" srcId="{D67A870D-94BE-416F-9044-1A07E577747B}" destId="{7EC03718-E52D-4E94-9B4E-AF7C92FBAE57}" srcOrd="0" destOrd="0" presId="urn:microsoft.com/office/officeart/2005/8/layout/process2"/>
    <dgm:cxn modelId="{6F9A9F5A-14D9-47F7-898B-177168A04273}" srcId="{4710B9DE-6B8B-4ABC-9315-EABF94CF0AAE}" destId="{D67A870D-94BE-416F-9044-1A07E577747B}" srcOrd="0" destOrd="0" parTransId="{259263B0-216D-4010-8807-0FF0C5FE7E2E}" sibTransId="{3C516595-D5D6-4D30-AC13-DAB372A584E4}"/>
    <dgm:cxn modelId="{A6E19FE8-0AF7-40A5-83BA-6362890D2BC2}" type="presOf" srcId="{3C516595-D5D6-4D30-AC13-DAB372A584E4}" destId="{1621233B-6CFE-4844-9890-2356A3123F55}" srcOrd="1" destOrd="0" presId="urn:microsoft.com/office/officeart/2005/8/layout/process2"/>
    <dgm:cxn modelId="{2C972F12-2D79-489B-8593-A23081084017}" type="presOf" srcId="{382E196D-14EE-4622-AD27-843D2FACDE21}" destId="{FB12EF9F-ABF9-4812-866C-7284821EFBE9}" srcOrd="0" destOrd="0" presId="urn:microsoft.com/office/officeart/2005/8/layout/process2"/>
    <dgm:cxn modelId="{087626F3-8DAE-450F-866A-74702222C7FA}" type="presOf" srcId="{8BCE51CF-07E3-497C-BBB2-C4AF063C65F7}" destId="{C04EB690-70B2-4190-B542-A56F979C1578}" srcOrd="1" destOrd="0" presId="urn:microsoft.com/office/officeart/2005/8/layout/process2"/>
    <dgm:cxn modelId="{1E54AB9F-AAAC-40E0-9D40-A194990E2D73}" srcId="{4710B9DE-6B8B-4ABC-9315-EABF94CF0AAE}" destId="{382E196D-14EE-4622-AD27-843D2FACDE21}" srcOrd="1" destOrd="0" parTransId="{4F5D359F-54F1-4E80-89BA-5E5533B42BD0}" sibTransId="{8BCE51CF-07E3-497C-BBB2-C4AF063C65F7}"/>
    <dgm:cxn modelId="{039C9CA4-CDE5-4199-AA65-DD6DD24CBE6E}" type="presOf" srcId="{6D0FC25E-E702-44D9-ADA3-CFA6DB246DCF}" destId="{9CC4A432-DD14-4B07-A5C7-33AEC43B19DC}" srcOrd="0" destOrd="0" presId="urn:microsoft.com/office/officeart/2005/8/layout/process2"/>
    <dgm:cxn modelId="{AD77D09F-9FB3-44A0-AB12-E8B25FE3C2DD}" type="presOf" srcId="{4710B9DE-6B8B-4ABC-9315-EABF94CF0AAE}" destId="{FFF6100C-467B-413D-9A39-0C9A51DEB124}" srcOrd="0" destOrd="0" presId="urn:microsoft.com/office/officeart/2005/8/layout/process2"/>
    <dgm:cxn modelId="{41E1042E-83E4-4C7F-AC5D-511A612BE15A}" type="presOf" srcId="{8BCE51CF-07E3-497C-BBB2-C4AF063C65F7}" destId="{3B72E0B3-3737-4AD9-8C13-838737D60727}" srcOrd="0" destOrd="0" presId="urn:microsoft.com/office/officeart/2005/8/layout/process2"/>
    <dgm:cxn modelId="{4535AE85-463C-48F3-AF3E-9526AD980D8C}" srcId="{4710B9DE-6B8B-4ABC-9315-EABF94CF0AAE}" destId="{6D0FC25E-E702-44D9-ADA3-CFA6DB246DCF}" srcOrd="2" destOrd="0" parTransId="{D83A6FB2-F574-4110-B2A9-0DD8FB7333C4}" sibTransId="{4B60D024-9D1B-4EA1-BCD4-B8F63FCC8B78}"/>
    <dgm:cxn modelId="{23CE7186-B351-4170-A413-6B9D0FF4596D}" type="presOf" srcId="{3C516595-D5D6-4D30-AC13-DAB372A584E4}" destId="{1F7DED14-82C7-4E60-B1DE-41AAF39539CB}" srcOrd="0" destOrd="0" presId="urn:microsoft.com/office/officeart/2005/8/layout/process2"/>
    <dgm:cxn modelId="{E1EA87EE-FF2A-4635-A8E8-DF0A2E3B2540}" type="presParOf" srcId="{FFF6100C-467B-413D-9A39-0C9A51DEB124}" destId="{7EC03718-E52D-4E94-9B4E-AF7C92FBAE57}" srcOrd="0" destOrd="0" presId="urn:microsoft.com/office/officeart/2005/8/layout/process2"/>
    <dgm:cxn modelId="{5056FDAB-CB38-40D5-B3CF-6190ADEAD22B}" type="presParOf" srcId="{FFF6100C-467B-413D-9A39-0C9A51DEB124}" destId="{1F7DED14-82C7-4E60-B1DE-41AAF39539CB}" srcOrd="1" destOrd="0" presId="urn:microsoft.com/office/officeart/2005/8/layout/process2"/>
    <dgm:cxn modelId="{945B3978-4D83-4708-B9F9-E83E05DC2979}" type="presParOf" srcId="{1F7DED14-82C7-4E60-B1DE-41AAF39539CB}" destId="{1621233B-6CFE-4844-9890-2356A3123F55}" srcOrd="0" destOrd="0" presId="urn:microsoft.com/office/officeart/2005/8/layout/process2"/>
    <dgm:cxn modelId="{4BCD14AA-C6BF-4D24-9F50-5BE8B98135D5}" type="presParOf" srcId="{FFF6100C-467B-413D-9A39-0C9A51DEB124}" destId="{FB12EF9F-ABF9-4812-866C-7284821EFBE9}" srcOrd="2" destOrd="0" presId="urn:microsoft.com/office/officeart/2005/8/layout/process2"/>
    <dgm:cxn modelId="{3105F16F-55DB-4DA1-835E-4B4165125805}" type="presParOf" srcId="{FFF6100C-467B-413D-9A39-0C9A51DEB124}" destId="{3B72E0B3-3737-4AD9-8C13-838737D60727}" srcOrd="3" destOrd="0" presId="urn:microsoft.com/office/officeart/2005/8/layout/process2"/>
    <dgm:cxn modelId="{0FEDB82A-C033-4048-9B04-3F86860F19D7}" type="presParOf" srcId="{3B72E0B3-3737-4AD9-8C13-838737D60727}" destId="{C04EB690-70B2-4190-B542-A56F979C1578}" srcOrd="0" destOrd="0" presId="urn:microsoft.com/office/officeart/2005/8/layout/process2"/>
    <dgm:cxn modelId="{CC390EFE-4159-4566-B186-785795DB04BD}" type="presParOf" srcId="{FFF6100C-467B-413D-9A39-0C9A51DEB124}" destId="{9CC4A432-DD14-4B07-A5C7-33AEC43B19DC}"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29965E-A85B-0D4B-8146-4A6EDD9B002F}" type="datetimeFigureOut">
              <a:rPr lang="en-US" smtClean="0"/>
              <a:t>25/11/2016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C8905F-18D7-F146-B30A-C94BA583860E}" type="slidenum">
              <a:rPr lang="en-US" smtClean="0"/>
              <a:t>‹#›</a:t>
            </a:fld>
            <a:endParaRPr lang="en-US"/>
          </a:p>
        </p:txBody>
      </p:sp>
    </p:spTree>
    <p:extLst>
      <p:ext uri="{BB962C8B-B14F-4D97-AF65-F5344CB8AC3E}">
        <p14:creationId xmlns:p14="http://schemas.microsoft.com/office/powerpoint/2010/main" val="130416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C8905F-18D7-F146-B30A-C94BA583860E}" type="slidenum">
              <a:rPr lang="en-US" smtClean="0"/>
              <a:t>1</a:t>
            </a:fld>
            <a:endParaRPr lang="en-US"/>
          </a:p>
        </p:txBody>
      </p:sp>
    </p:spTree>
    <p:extLst>
      <p:ext uri="{BB962C8B-B14F-4D97-AF65-F5344CB8AC3E}">
        <p14:creationId xmlns:p14="http://schemas.microsoft.com/office/powerpoint/2010/main" val="250416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C8905F-18D7-F146-B30A-C94BA583860E}" type="slidenum">
              <a:rPr lang="en-US" smtClean="0"/>
              <a:t>6</a:t>
            </a:fld>
            <a:endParaRPr lang="en-US"/>
          </a:p>
        </p:txBody>
      </p:sp>
    </p:spTree>
    <p:extLst>
      <p:ext uri="{BB962C8B-B14F-4D97-AF65-F5344CB8AC3E}">
        <p14:creationId xmlns:p14="http://schemas.microsoft.com/office/powerpoint/2010/main" val="1928903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C8905F-18D7-F146-B30A-C94BA583860E}" type="slidenum">
              <a:rPr lang="en-US" smtClean="0"/>
              <a:t>25</a:t>
            </a:fld>
            <a:endParaRPr lang="en-US"/>
          </a:p>
        </p:txBody>
      </p:sp>
    </p:spTree>
    <p:extLst>
      <p:ext uri="{BB962C8B-B14F-4D97-AF65-F5344CB8AC3E}">
        <p14:creationId xmlns:p14="http://schemas.microsoft.com/office/powerpoint/2010/main" val="95021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29C0BBC-59BA-1C4B-8538-31E3667CC71A}" type="datetime1">
              <a:rPr lang="en-IN" smtClean="0"/>
              <a:t>25-11-2016</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r>
              <a:rPr lang="en-US" smtClean="0"/>
              <a:t>Yagnesh Desai &amp; Co.</a:t>
            </a:r>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24D0E08-BFC1-4144-9BC1-7508A770EC4C}"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6871088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E66D26-DBF4-DD40-AA11-E325E9B570FE}" type="datetime1">
              <a:rPr lang="en-IN" smtClean="0"/>
              <a:t>25-11-2016</a:t>
            </a:fld>
            <a:endParaRPr lang="en-US"/>
          </a:p>
        </p:txBody>
      </p:sp>
      <p:sp>
        <p:nvSpPr>
          <p:cNvPr id="5" name="Footer Placeholder 4"/>
          <p:cNvSpPr>
            <a:spLocks noGrp="1"/>
          </p:cNvSpPr>
          <p:nvPr>
            <p:ph type="ftr" sz="quarter" idx="11"/>
          </p:nvPr>
        </p:nvSpPr>
        <p:spPr/>
        <p:txBody>
          <a:bodyPr/>
          <a:lstStyle/>
          <a:p>
            <a:r>
              <a:rPr lang="en-US" smtClean="0"/>
              <a:t>Yagnesh Desai &amp; Co.</a:t>
            </a:r>
            <a:endParaRPr lang="en-US"/>
          </a:p>
        </p:txBody>
      </p:sp>
      <p:sp>
        <p:nvSpPr>
          <p:cNvPr id="6" name="Slide Number Placeholder 5"/>
          <p:cNvSpPr>
            <a:spLocks noGrp="1"/>
          </p:cNvSpPr>
          <p:nvPr>
            <p:ph type="sldNum" sz="quarter" idx="12"/>
          </p:nvPr>
        </p:nvSpPr>
        <p:spPr/>
        <p:txBody>
          <a:bodyPr/>
          <a:lstStyle/>
          <a:p>
            <a:fld id="{324D0E08-BFC1-4144-9BC1-7508A770EC4C}" type="slidenum">
              <a:rPr lang="en-US" smtClean="0"/>
              <a:t>‹#›</a:t>
            </a:fld>
            <a:endParaRPr lang="en-US"/>
          </a:p>
        </p:txBody>
      </p:sp>
    </p:spTree>
    <p:extLst>
      <p:ext uri="{BB962C8B-B14F-4D97-AF65-F5344CB8AC3E}">
        <p14:creationId xmlns:p14="http://schemas.microsoft.com/office/powerpoint/2010/main" val="3719199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E0E1CC-2251-F041-A74F-86233AA62FE5}" type="datetime1">
              <a:rPr lang="en-IN" smtClean="0"/>
              <a:t>25-11-2016</a:t>
            </a:fld>
            <a:endParaRPr lang="en-US"/>
          </a:p>
        </p:txBody>
      </p:sp>
      <p:sp>
        <p:nvSpPr>
          <p:cNvPr id="5" name="Footer Placeholder 4"/>
          <p:cNvSpPr>
            <a:spLocks noGrp="1"/>
          </p:cNvSpPr>
          <p:nvPr>
            <p:ph type="ftr" sz="quarter" idx="11"/>
          </p:nvPr>
        </p:nvSpPr>
        <p:spPr/>
        <p:txBody>
          <a:bodyPr/>
          <a:lstStyle/>
          <a:p>
            <a:r>
              <a:rPr lang="en-US" smtClean="0"/>
              <a:t>Yagnesh Desai &amp; Co.</a:t>
            </a:r>
            <a:endParaRPr lang="en-US"/>
          </a:p>
        </p:txBody>
      </p:sp>
      <p:sp>
        <p:nvSpPr>
          <p:cNvPr id="6" name="Slide Number Placeholder 5"/>
          <p:cNvSpPr>
            <a:spLocks noGrp="1"/>
          </p:cNvSpPr>
          <p:nvPr>
            <p:ph type="sldNum" sz="quarter" idx="12"/>
          </p:nvPr>
        </p:nvSpPr>
        <p:spPr/>
        <p:txBody>
          <a:bodyPr/>
          <a:lstStyle/>
          <a:p>
            <a:fld id="{324D0E08-BFC1-4144-9BC1-7508A770EC4C}" type="slidenum">
              <a:rPr lang="en-US" smtClean="0"/>
              <a:t>‹#›</a:t>
            </a:fld>
            <a:endParaRPr lang="en-US"/>
          </a:p>
        </p:txBody>
      </p:sp>
    </p:spTree>
    <p:extLst>
      <p:ext uri="{BB962C8B-B14F-4D97-AF65-F5344CB8AC3E}">
        <p14:creationId xmlns:p14="http://schemas.microsoft.com/office/powerpoint/2010/main" val="4253038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5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lgn="just">
              <a:defRPr sz="1800" b="0" i="0">
                <a:latin typeface="+mn-lt"/>
              </a:defRPr>
            </a:lvl1pPr>
            <a:lvl2pPr algn="just">
              <a:defRPr sz="1800" b="0" i="0">
                <a:latin typeface="+mn-lt"/>
              </a:defRPr>
            </a:lvl2pPr>
            <a:lvl3pPr algn="just">
              <a:defRPr sz="1800" b="0" i="0">
                <a:latin typeface="+mn-lt"/>
              </a:defRPr>
            </a:lvl3pPr>
            <a:lvl4pPr algn="just">
              <a:defRPr sz="1800" b="0" i="0">
                <a:latin typeface="+mn-lt"/>
              </a:defRPr>
            </a:lvl4pPr>
            <a:lvl5pPr algn="just">
              <a:defRPr sz="1800" b="0" i="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C37A388-1A60-EA49-AF32-3DDA1F78FF16}" type="datetime1">
              <a:rPr lang="en-IN" smtClean="0"/>
              <a:t>25-11-2016</a:t>
            </a:fld>
            <a:endParaRPr lang="en-US"/>
          </a:p>
        </p:txBody>
      </p:sp>
      <p:sp>
        <p:nvSpPr>
          <p:cNvPr id="5" name="Footer Placeholder 4"/>
          <p:cNvSpPr>
            <a:spLocks noGrp="1"/>
          </p:cNvSpPr>
          <p:nvPr>
            <p:ph type="ftr" sz="quarter" idx="11"/>
          </p:nvPr>
        </p:nvSpPr>
        <p:spPr/>
        <p:txBody>
          <a:bodyPr/>
          <a:lstStyle>
            <a:lvl1pPr algn="ctr">
              <a:defRPr/>
            </a:lvl1pPr>
          </a:lstStyle>
          <a:p>
            <a:r>
              <a:rPr lang="en-US" smtClean="0"/>
              <a:t>Yagnesh Desai &amp; Co.</a:t>
            </a:r>
            <a:endParaRPr lang="en-US"/>
          </a:p>
        </p:txBody>
      </p:sp>
      <p:sp>
        <p:nvSpPr>
          <p:cNvPr id="6" name="Slide Number Placeholder 5"/>
          <p:cNvSpPr>
            <a:spLocks noGrp="1"/>
          </p:cNvSpPr>
          <p:nvPr>
            <p:ph type="sldNum" sz="quarter" idx="12"/>
          </p:nvPr>
        </p:nvSpPr>
        <p:spPr/>
        <p:txBody>
          <a:bodyPr/>
          <a:lstStyle/>
          <a:p>
            <a:fld id="{324D0E08-BFC1-4144-9BC1-7508A770EC4C}" type="slidenum">
              <a:rPr lang="en-US" smtClean="0"/>
              <a:t>‹#›</a:t>
            </a:fld>
            <a:endParaRPr lang="en-US"/>
          </a:p>
        </p:txBody>
      </p:sp>
    </p:spTree>
    <p:extLst>
      <p:ext uri="{BB962C8B-B14F-4D97-AF65-F5344CB8AC3E}">
        <p14:creationId xmlns:p14="http://schemas.microsoft.com/office/powerpoint/2010/main" val="1639914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676FB5F-29D5-5440-BD2F-6001F7B2667A}" type="datetime1">
              <a:rPr lang="en-IN" smtClean="0"/>
              <a:t>25-11-2016</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r>
              <a:rPr lang="en-US" smtClean="0"/>
              <a:t>Yagnesh Desai &amp; Co.</a:t>
            </a:r>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24D0E08-BFC1-4144-9BC1-7508A770EC4C}"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64107705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6B53835-6581-4241-B021-34BD8A3C4189}" type="datetime1">
              <a:rPr lang="en-IN" smtClean="0"/>
              <a:t>25-11-2016</a:t>
            </a:fld>
            <a:endParaRPr lang="en-US"/>
          </a:p>
        </p:txBody>
      </p:sp>
      <p:sp>
        <p:nvSpPr>
          <p:cNvPr id="6" name="Footer Placeholder 5"/>
          <p:cNvSpPr>
            <a:spLocks noGrp="1"/>
          </p:cNvSpPr>
          <p:nvPr>
            <p:ph type="ftr" sz="quarter" idx="11"/>
          </p:nvPr>
        </p:nvSpPr>
        <p:spPr/>
        <p:txBody>
          <a:bodyPr/>
          <a:lstStyle/>
          <a:p>
            <a:r>
              <a:rPr lang="en-US" smtClean="0"/>
              <a:t>Yagnesh Desai &amp; Co.</a:t>
            </a:r>
            <a:endParaRPr lang="en-US"/>
          </a:p>
        </p:txBody>
      </p:sp>
      <p:sp>
        <p:nvSpPr>
          <p:cNvPr id="7" name="Slide Number Placeholder 6"/>
          <p:cNvSpPr>
            <a:spLocks noGrp="1"/>
          </p:cNvSpPr>
          <p:nvPr>
            <p:ph type="sldNum" sz="quarter" idx="12"/>
          </p:nvPr>
        </p:nvSpPr>
        <p:spPr/>
        <p:txBody>
          <a:bodyPr/>
          <a:lstStyle/>
          <a:p>
            <a:fld id="{324D0E08-BFC1-4144-9BC1-7508A770EC4C}" type="slidenum">
              <a:rPr lang="en-US" smtClean="0"/>
              <a:t>‹#›</a:t>
            </a:fld>
            <a:endParaRPr lang="en-US"/>
          </a:p>
        </p:txBody>
      </p:sp>
    </p:spTree>
    <p:extLst>
      <p:ext uri="{BB962C8B-B14F-4D97-AF65-F5344CB8AC3E}">
        <p14:creationId xmlns:p14="http://schemas.microsoft.com/office/powerpoint/2010/main" val="231750899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E21101-0203-A244-AA17-B9683FD89271}" type="datetime1">
              <a:rPr lang="en-IN" smtClean="0"/>
              <a:t>25-11-2016</a:t>
            </a:fld>
            <a:endParaRPr lang="en-US"/>
          </a:p>
        </p:txBody>
      </p:sp>
      <p:sp>
        <p:nvSpPr>
          <p:cNvPr id="8" name="Footer Placeholder 7"/>
          <p:cNvSpPr>
            <a:spLocks noGrp="1"/>
          </p:cNvSpPr>
          <p:nvPr>
            <p:ph type="ftr" sz="quarter" idx="11"/>
          </p:nvPr>
        </p:nvSpPr>
        <p:spPr/>
        <p:txBody>
          <a:bodyPr/>
          <a:lstStyle/>
          <a:p>
            <a:r>
              <a:rPr lang="en-US" smtClean="0"/>
              <a:t>Yagnesh Desai &amp; Co.</a:t>
            </a:r>
            <a:endParaRPr lang="en-US"/>
          </a:p>
        </p:txBody>
      </p:sp>
      <p:sp>
        <p:nvSpPr>
          <p:cNvPr id="9" name="Slide Number Placeholder 8"/>
          <p:cNvSpPr>
            <a:spLocks noGrp="1"/>
          </p:cNvSpPr>
          <p:nvPr>
            <p:ph type="sldNum" sz="quarter" idx="12"/>
          </p:nvPr>
        </p:nvSpPr>
        <p:spPr/>
        <p:txBody>
          <a:bodyPr/>
          <a:lstStyle/>
          <a:p>
            <a:fld id="{324D0E08-BFC1-4144-9BC1-7508A770EC4C}" type="slidenum">
              <a:rPr lang="en-US" smtClean="0"/>
              <a:t>‹#›</a:t>
            </a:fld>
            <a:endParaRPr lang="en-US"/>
          </a:p>
        </p:txBody>
      </p:sp>
    </p:spTree>
    <p:extLst>
      <p:ext uri="{BB962C8B-B14F-4D97-AF65-F5344CB8AC3E}">
        <p14:creationId xmlns:p14="http://schemas.microsoft.com/office/powerpoint/2010/main" val="363028835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980045-E814-5647-A415-34FAB650151C}" type="datetime1">
              <a:rPr lang="en-IN" smtClean="0"/>
              <a:t>25-11-2016</a:t>
            </a:fld>
            <a:endParaRPr lang="en-US"/>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a:t>
            </a:fld>
            <a:endParaRPr lang="en-US"/>
          </a:p>
        </p:txBody>
      </p:sp>
    </p:spTree>
    <p:extLst>
      <p:ext uri="{BB962C8B-B14F-4D97-AF65-F5344CB8AC3E}">
        <p14:creationId xmlns:p14="http://schemas.microsoft.com/office/powerpoint/2010/main" val="3102976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6FA6E-8A29-8242-89F3-9B6530E0A215}" type="datetime1">
              <a:rPr lang="en-IN" smtClean="0"/>
              <a:t>25-11-2016</a:t>
            </a:fld>
            <a:endParaRPr lang="en-US"/>
          </a:p>
        </p:txBody>
      </p:sp>
      <p:sp>
        <p:nvSpPr>
          <p:cNvPr id="3" name="Footer Placeholder 2"/>
          <p:cNvSpPr>
            <a:spLocks noGrp="1"/>
          </p:cNvSpPr>
          <p:nvPr>
            <p:ph type="ftr" sz="quarter" idx="11"/>
          </p:nvPr>
        </p:nvSpPr>
        <p:spPr/>
        <p:txBody>
          <a:bodyPr/>
          <a:lstStyle/>
          <a:p>
            <a:r>
              <a:rPr lang="en-US" smtClean="0"/>
              <a:t>Yagnesh Desai &amp; Co.</a:t>
            </a:r>
            <a:endParaRPr lang="en-US"/>
          </a:p>
        </p:txBody>
      </p:sp>
      <p:sp>
        <p:nvSpPr>
          <p:cNvPr id="4" name="Slide Number Placeholder 3"/>
          <p:cNvSpPr>
            <a:spLocks noGrp="1"/>
          </p:cNvSpPr>
          <p:nvPr>
            <p:ph type="sldNum" sz="quarter" idx="12"/>
          </p:nvPr>
        </p:nvSpPr>
        <p:spPr/>
        <p:txBody>
          <a:bodyPr/>
          <a:lstStyle/>
          <a:p>
            <a:fld id="{324D0E08-BFC1-4144-9BC1-7508A770EC4C}" type="slidenum">
              <a:rPr lang="en-US" smtClean="0"/>
              <a:t>‹#›</a:t>
            </a:fld>
            <a:endParaRPr lang="en-US"/>
          </a:p>
        </p:txBody>
      </p:sp>
    </p:spTree>
    <p:extLst>
      <p:ext uri="{BB962C8B-B14F-4D97-AF65-F5344CB8AC3E}">
        <p14:creationId xmlns:p14="http://schemas.microsoft.com/office/powerpoint/2010/main" val="4264372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0B31C05-8D44-0B44-8635-F1D86BBC0004}" type="datetime1">
              <a:rPr lang="en-IN" smtClean="0"/>
              <a:t>25-11-2016</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smtClean="0"/>
              <a:t>Yagnesh Desai &amp; Co.</a:t>
            </a:r>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24D0E08-BFC1-4144-9BC1-7508A770EC4C}"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73587547"/>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8741122-91B3-0B46-8987-E4F028C24964}" type="datetime1">
              <a:rPr lang="en-IN" smtClean="0"/>
              <a:t>25-11-2016</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smtClean="0"/>
              <a:t>Yagnesh Desai &amp; Co.</a:t>
            </a:r>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24D0E08-BFC1-4144-9BC1-7508A770EC4C}"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2141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0EA94527-579D-9444-9089-4569C3788434}" type="datetime1">
              <a:rPr lang="en-IN" smtClean="0"/>
              <a:t>25-11-2016</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r>
              <a:rPr lang="en-US" smtClean="0"/>
              <a:t>Yagnesh Desai &amp; Co.</a:t>
            </a:r>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24D0E08-BFC1-4144-9BC1-7508A770EC4C}"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1014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89000"/>
        </a:lnSpc>
        <a:spcBef>
          <a:spcPct val="0"/>
        </a:spcBef>
        <a:buNone/>
        <a:defRPr sz="35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5" y="1353666"/>
            <a:ext cx="8361229" cy="2098226"/>
          </a:xfrm>
        </p:spPr>
        <p:txBody>
          <a:bodyPr anchor="ctr"/>
          <a:lstStyle/>
          <a:p>
            <a:pPr>
              <a:lnSpc>
                <a:spcPct val="100000"/>
              </a:lnSpc>
            </a:pPr>
            <a:r>
              <a:rPr lang="en-US" sz="4000" b="1" cap="none" dirty="0" smtClean="0"/>
              <a:t>PLACE OF SUPPLY, RELATED TRANSITIONAL PROVISIONS, AGGREGATORS &amp; E-COMMERCE</a:t>
            </a:r>
            <a:endParaRPr lang="en-US" sz="4000" b="1" cap="none" dirty="0"/>
          </a:p>
        </p:txBody>
      </p:sp>
      <p:sp>
        <p:nvSpPr>
          <p:cNvPr id="3" name="Subtitle 2"/>
          <p:cNvSpPr>
            <a:spLocks noGrp="1"/>
          </p:cNvSpPr>
          <p:nvPr>
            <p:ph type="subTitle" idx="1"/>
          </p:nvPr>
        </p:nvSpPr>
        <p:spPr>
          <a:xfrm>
            <a:off x="2679902" y="3557535"/>
            <a:ext cx="6831673" cy="1086237"/>
          </a:xfrm>
        </p:spPr>
        <p:txBody>
          <a:bodyPr/>
          <a:lstStyle/>
          <a:p>
            <a:r>
              <a:rPr lang="en-US" dirty="0" smtClean="0"/>
              <a:t>ABHAY DESAI</a:t>
            </a:r>
          </a:p>
          <a:p>
            <a:r>
              <a:rPr lang="en-US" dirty="0" smtClean="0"/>
              <a:t>PARTNER, YAGNESH DESAI &amp; CO.</a:t>
            </a:r>
            <a:endParaRPr lang="en-US" dirty="0"/>
          </a:p>
        </p:txBody>
      </p:sp>
      <p:sp>
        <p:nvSpPr>
          <p:cNvPr id="4" name="TextBox 3"/>
          <p:cNvSpPr txBox="1"/>
          <p:nvPr/>
        </p:nvSpPr>
        <p:spPr>
          <a:xfrm>
            <a:off x="3004197" y="4459106"/>
            <a:ext cx="6183086" cy="369332"/>
          </a:xfrm>
          <a:prstGeom prst="rect">
            <a:avLst/>
          </a:prstGeom>
          <a:noFill/>
        </p:spPr>
        <p:txBody>
          <a:bodyPr wrap="square" rtlCol="0">
            <a:spAutoFit/>
          </a:bodyPr>
          <a:lstStyle/>
          <a:p>
            <a:r>
              <a:rPr lang="en-US" b="1" dirty="0" smtClean="0"/>
              <a:t>AHMEDABAD | VADODARA | SURAT | MUMBAI | NEW-DELHI</a:t>
            </a:r>
            <a:endParaRPr lang="en-US" b="1" dirty="0"/>
          </a:p>
        </p:txBody>
      </p:sp>
    </p:spTree>
    <p:extLst>
      <p:ext uri="{BB962C8B-B14F-4D97-AF65-F5344CB8AC3E}">
        <p14:creationId xmlns:p14="http://schemas.microsoft.com/office/powerpoint/2010/main" val="393665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OF SUPPLIER OF SERVICE (SEC. 2(65))</a:t>
            </a:r>
            <a:endParaRPr lang="en-US" dirty="0"/>
          </a:p>
        </p:txBody>
      </p:sp>
      <p:sp>
        <p:nvSpPr>
          <p:cNvPr id="3" name="Content Placeholder 2"/>
          <p:cNvSpPr>
            <a:spLocks noGrp="1"/>
          </p:cNvSpPr>
          <p:nvPr>
            <p:ph idx="1"/>
          </p:nvPr>
        </p:nvSpPr>
        <p:spPr/>
        <p:txBody>
          <a:bodyPr>
            <a:normAutofit lnSpcReduction="10000"/>
          </a:bodyPr>
          <a:lstStyle/>
          <a:p>
            <a:pPr lvl="0"/>
            <a:r>
              <a:rPr lang="en-US" b="1" dirty="0"/>
              <a:t>L</a:t>
            </a:r>
            <a:r>
              <a:rPr lang="en-US" b="1" dirty="0" smtClean="0"/>
              <a:t>ocation </a:t>
            </a:r>
            <a:r>
              <a:rPr lang="en-US" b="1" dirty="0"/>
              <a:t>of supplier of </a:t>
            </a:r>
            <a:r>
              <a:rPr lang="en-US" b="1" dirty="0" smtClean="0"/>
              <a:t>service</a:t>
            </a:r>
            <a:r>
              <a:rPr lang="en-US" dirty="0" smtClean="0"/>
              <a:t> </a:t>
            </a:r>
            <a:r>
              <a:rPr lang="en-US" dirty="0"/>
              <a:t>means:</a:t>
            </a:r>
          </a:p>
          <a:p>
            <a:pPr lvl="0">
              <a:buFont typeface="Wingdings" panose="05000000000000000000" pitchFamily="2" charset="2"/>
              <a:buChar char="Ø"/>
            </a:pPr>
            <a:r>
              <a:rPr lang="en-US" dirty="0"/>
              <a:t>where a supply is made from a place of business for which registration has been obtained, the location of such </a:t>
            </a:r>
            <a:r>
              <a:rPr lang="en-US" u="sng" dirty="0"/>
              <a:t>place of business </a:t>
            </a:r>
            <a:r>
              <a:rPr lang="en-US" dirty="0"/>
              <a:t>;</a:t>
            </a:r>
          </a:p>
          <a:p>
            <a:pPr lvl="0">
              <a:buFont typeface="Wingdings" panose="05000000000000000000" pitchFamily="2" charset="2"/>
              <a:buChar char="Ø"/>
            </a:pPr>
            <a:r>
              <a:rPr lang="en-US" dirty="0"/>
              <a:t>where a supply is made from a place other than the place of business for which registration has been obtained, that is to say, a </a:t>
            </a:r>
            <a:r>
              <a:rPr lang="en-US" u="sng" dirty="0"/>
              <a:t>fixed establishment </a:t>
            </a:r>
            <a:r>
              <a:rPr lang="en-US" dirty="0"/>
              <a:t>elsewhere, the location of such fixed establishment;</a:t>
            </a:r>
          </a:p>
          <a:p>
            <a:pPr lvl="0">
              <a:buFont typeface="Wingdings" panose="05000000000000000000" pitchFamily="2" charset="2"/>
              <a:buChar char="Ø"/>
            </a:pPr>
            <a:r>
              <a:rPr lang="en-US" dirty="0"/>
              <a:t>where a supply is made from more than one establishment, whether the place of business or fixed establishment, the location of the establishment </a:t>
            </a:r>
            <a:r>
              <a:rPr lang="en-US" u="sng" dirty="0"/>
              <a:t>most directly </a:t>
            </a:r>
            <a:r>
              <a:rPr lang="en-US" u="sng" dirty="0" smtClean="0"/>
              <a:t>concerned </a:t>
            </a:r>
            <a:r>
              <a:rPr lang="en-US" dirty="0" smtClean="0"/>
              <a:t>with </a:t>
            </a:r>
            <a:r>
              <a:rPr lang="en-US" dirty="0"/>
              <a:t>the provision of the supply; and</a:t>
            </a:r>
          </a:p>
          <a:p>
            <a:pPr lvl="0">
              <a:buFont typeface="Wingdings" panose="05000000000000000000" pitchFamily="2" charset="2"/>
              <a:buChar char="Ø"/>
            </a:pPr>
            <a:r>
              <a:rPr lang="en-US" dirty="0"/>
              <a:t>in absence of such places, the location of the </a:t>
            </a:r>
            <a:r>
              <a:rPr lang="en-US" u="sng" dirty="0"/>
              <a:t>usual place of residence </a:t>
            </a:r>
            <a:r>
              <a:rPr lang="en-US" dirty="0"/>
              <a:t>of the supplier</a:t>
            </a:r>
            <a:r>
              <a:rPr lang="en-US" dirty="0" smtClean="0"/>
              <a:t>;</a:t>
            </a:r>
          </a:p>
          <a:p>
            <a:pPr lvl="0"/>
            <a:r>
              <a:rPr lang="en-US" b="1" dirty="0" smtClean="0"/>
              <a:t>Location of supplier of goods </a:t>
            </a:r>
            <a:r>
              <a:rPr lang="en-US" dirty="0" smtClean="0"/>
              <a:t>is not defined in the Model Law</a:t>
            </a:r>
            <a:endParaRPr lang="en-US" dirty="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10</a:t>
            </a:fld>
            <a:endParaRPr lang="en-US"/>
          </a:p>
        </p:txBody>
      </p:sp>
    </p:spTree>
    <p:extLst>
      <p:ext uri="{BB962C8B-B14F-4D97-AF65-F5344CB8AC3E}">
        <p14:creationId xmlns:p14="http://schemas.microsoft.com/office/powerpoint/2010/main" val="2397248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 OF BUSINESS (SEC. 2(75))</a:t>
            </a:r>
            <a:endParaRPr lang="en-US" dirty="0"/>
          </a:p>
        </p:txBody>
      </p:sp>
      <p:sp>
        <p:nvSpPr>
          <p:cNvPr id="3" name="Content Placeholder 2"/>
          <p:cNvSpPr>
            <a:spLocks noGrp="1"/>
          </p:cNvSpPr>
          <p:nvPr>
            <p:ph idx="1"/>
          </p:nvPr>
        </p:nvSpPr>
        <p:spPr/>
        <p:txBody>
          <a:bodyPr>
            <a:normAutofit/>
          </a:bodyPr>
          <a:lstStyle/>
          <a:p>
            <a:pPr lvl="0"/>
            <a:r>
              <a:rPr lang="en-US" b="1" dirty="0"/>
              <a:t>P</a:t>
            </a:r>
            <a:r>
              <a:rPr lang="en-US" b="1" dirty="0" smtClean="0"/>
              <a:t>lace </a:t>
            </a:r>
            <a:r>
              <a:rPr lang="en-US" b="1" dirty="0"/>
              <a:t>of business</a:t>
            </a:r>
            <a:r>
              <a:rPr lang="en-US" dirty="0"/>
              <a:t>” includes</a:t>
            </a:r>
          </a:p>
          <a:p>
            <a:pPr lvl="0">
              <a:buFont typeface="Wingdings" panose="05000000000000000000" pitchFamily="2" charset="2"/>
              <a:buChar char="Ø"/>
            </a:pPr>
            <a:r>
              <a:rPr lang="en-US" dirty="0"/>
              <a:t>a place from where the business is ordinarily carried on, and includes a warehouse, a </a:t>
            </a:r>
            <a:r>
              <a:rPr lang="en-US" dirty="0" err="1"/>
              <a:t>godown</a:t>
            </a:r>
            <a:r>
              <a:rPr lang="en-US" dirty="0"/>
              <a:t> or any other place where a taxable person stores his goods, provides or receives goods and/or services; or</a:t>
            </a:r>
          </a:p>
          <a:p>
            <a:pPr lvl="0">
              <a:buFont typeface="Wingdings" panose="05000000000000000000" pitchFamily="2" charset="2"/>
              <a:buChar char="Ø"/>
            </a:pPr>
            <a:r>
              <a:rPr lang="en-US" dirty="0"/>
              <a:t>a place where a taxable person maintains his books of account; or</a:t>
            </a:r>
          </a:p>
          <a:p>
            <a:pPr>
              <a:buFont typeface="Wingdings" panose="05000000000000000000" pitchFamily="2" charset="2"/>
              <a:buChar char="Ø"/>
            </a:pPr>
            <a:r>
              <a:rPr lang="en-US" dirty="0" smtClean="0"/>
              <a:t>a </a:t>
            </a:r>
            <a:r>
              <a:rPr lang="en-US" dirty="0"/>
              <a:t>place where a taxable person is engaged in business through an </a:t>
            </a:r>
            <a:r>
              <a:rPr lang="en-US" dirty="0" smtClean="0"/>
              <a:t>agent, by </a:t>
            </a:r>
            <a:r>
              <a:rPr lang="en-US" dirty="0"/>
              <a:t>whatever name called;</a:t>
            </a:r>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11</a:t>
            </a:fld>
            <a:endParaRPr lang="en-US"/>
          </a:p>
        </p:txBody>
      </p:sp>
    </p:spTree>
    <p:extLst>
      <p:ext uri="{BB962C8B-B14F-4D97-AF65-F5344CB8AC3E}">
        <p14:creationId xmlns:p14="http://schemas.microsoft.com/office/powerpoint/2010/main" val="1782089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ESTABLISHMENT (SEC. 2(46))</a:t>
            </a:r>
            <a:endParaRPr lang="en-US" dirty="0"/>
          </a:p>
        </p:txBody>
      </p:sp>
      <p:sp>
        <p:nvSpPr>
          <p:cNvPr id="3" name="Content Placeholder 2"/>
          <p:cNvSpPr>
            <a:spLocks noGrp="1"/>
          </p:cNvSpPr>
          <p:nvPr>
            <p:ph idx="1"/>
          </p:nvPr>
        </p:nvSpPr>
        <p:spPr/>
        <p:txBody>
          <a:bodyPr/>
          <a:lstStyle/>
          <a:p>
            <a:r>
              <a:rPr lang="en-US" b="1" dirty="0"/>
              <a:t>F</a:t>
            </a:r>
            <a:r>
              <a:rPr lang="en-US" b="1" dirty="0" smtClean="0"/>
              <a:t>ixed establishment</a:t>
            </a:r>
            <a:r>
              <a:rPr lang="en-US" dirty="0" smtClean="0"/>
              <a:t> </a:t>
            </a:r>
            <a:r>
              <a:rPr lang="en-US" dirty="0"/>
              <a:t>means a place (other than the place of business) which is </a:t>
            </a:r>
            <a:r>
              <a:rPr lang="en-US" dirty="0" smtClean="0"/>
              <a:t>characterized </a:t>
            </a:r>
            <a:r>
              <a:rPr lang="en-US" dirty="0"/>
              <a:t>by a </a:t>
            </a:r>
            <a:r>
              <a:rPr lang="en-US" u="sng" dirty="0"/>
              <a:t>sufficient degree of permanence </a:t>
            </a:r>
            <a:r>
              <a:rPr lang="en-US" dirty="0"/>
              <a:t>and </a:t>
            </a:r>
            <a:r>
              <a:rPr lang="en-US" u="sng" dirty="0"/>
              <a:t>suitable structure </a:t>
            </a:r>
            <a:r>
              <a:rPr lang="en-US" dirty="0"/>
              <a:t>in terms of human and technical resources to supply services, or to receive and use services for its own </a:t>
            </a:r>
            <a:r>
              <a:rPr lang="en-US" dirty="0" smtClean="0"/>
              <a:t>needs.</a:t>
            </a:r>
          </a:p>
          <a:p>
            <a:r>
              <a:rPr lang="en-US" dirty="0" smtClean="0"/>
              <a:t>This shall invoke maximum controversies as far as place of supply for services is concerned. As per definition, a place shall be regarded as fixed establishment if two conditions are fulfilled: 1) suitable degree of permanence &amp; 2) suitable structure. It does not matter whether the place is owned or leased or even if the place belongs to the receiver </a:t>
            </a:r>
            <a:r>
              <a:rPr lang="en-US" dirty="0"/>
              <a:t>o</a:t>
            </a:r>
            <a:r>
              <a:rPr lang="en-US" dirty="0" smtClean="0"/>
              <a:t>f service.</a:t>
            </a:r>
          </a:p>
          <a:p>
            <a:r>
              <a:rPr lang="en-US" dirty="0" smtClean="0"/>
              <a:t>E.g. a firm of consultant located in Gujarat books a conference room in Delhi for six months so as to have client meetings. Can this be regarded as a fixed establishment ? If yes, any consultation done from said conference room shall be an intra-state supply of services if the client is a registered person in Delhi and not an inter-state supply from Gujarat where firm’s office is located to Delhi where client is located.</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12</a:t>
            </a:fld>
            <a:endParaRPr lang="en-US"/>
          </a:p>
        </p:txBody>
      </p:sp>
    </p:spTree>
    <p:extLst>
      <p:ext uri="{BB962C8B-B14F-4D97-AF65-F5344CB8AC3E}">
        <p14:creationId xmlns:p14="http://schemas.microsoft.com/office/powerpoint/2010/main" val="1633619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PLACE OF RESIDENCE (SEC. 2(105))</a:t>
            </a:r>
            <a:endParaRPr lang="en-US" dirty="0"/>
          </a:p>
        </p:txBody>
      </p:sp>
      <p:sp>
        <p:nvSpPr>
          <p:cNvPr id="3" name="Content Placeholder 2"/>
          <p:cNvSpPr>
            <a:spLocks noGrp="1"/>
          </p:cNvSpPr>
          <p:nvPr>
            <p:ph idx="1"/>
          </p:nvPr>
        </p:nvSpPr>
        <p:spPr/>
        <p:txBody>
          <a:bodyPr/>
          <a:lstStyle/>
          <a:p>
            <a:pPr lvl="0"/>
            <a:r>
              <a:rPr lang="en-US" b="1" dirty="0"/>
              <a:t>U</a:t>
            </a:r>
            <a:r>
              <a:rPr lang="en-US" b="1" dirty="0" smtClean="0"/>
              <a:t>sual </a:t>
            </a:r>
            <a:r>
              <a:rPr lang="en-US" b="1" dirty="0"/>
              <a:t>place of </a:t>
            </a:r>
            <a:r>
              <a:rPr lang="en-US" b="1" dirty="0" smtClean="0"/>
              <a:t>residence</a:t>
            </a:r>
            <a:r>
              <a:rPr lang="en-US" dirty="0" smtClean="0"/>
              <a:t> </a:t>
            </a:r>
            <a:r>
              <a:rPr lang="en-US" dirty="0"/>
              <a:t>means</a:t>
            </a:r>
          </a:p>
          <a:p>
            <a:pPr>
              <a:buFont typeface="Wingdings" panose="05000000000000000000" pitchFamily="2" charset="2"/>
              <a:buChar char="Ø"/>
            </a:pPr>
            <a:r>
              <a:rPr lang="en-US" dirty="0" smtClean="0"/>
              <a:t>in </a:t>
            </a:r>
            <a:r>
              <a:rPr lang="en-US" dirty="0"/>
              <a:t>case of an individual, the place where he ordinarily resides;</a:t>
            </a:r>
          </a:p>
          <a:p>
            <a:pPr>
              <a:buFont typeface="Wingdings" panose="05000000000000000000" pitchFamily="2" charset="2"/>
              <a:buChar char="Ø"/>
            </a:pPr>
            <a:r>
              <a:rPr lang="en-US" dirty="0" smtClean="0"/>
              <a:t>in </a:t>
            </a:r>
            <a:r>
              <a:rPr lang="en-US" dirty="0"/>
              <a:t>other cases, the place where the person, as defined in sub-section (74), is incorporated or otherwise legally </a:t>
            </a:r>
            <a:r>
              <a:rPr lang="en-US" dirty="0" smtClean="0"/>
              <a:t>constituted</a:t>
            </a:r>
          </a:p>
          <a:p>
            <a:pPr>
              <a:buFont typeface="Wingdings" panose="05000000000000000000" pitchFamily="2" charset="2"/>
              <a:buChar char="Ø"/>
            </a:pPr>
            <a:r>
              <a:rPr lang="en-US" dirty="0" smtClean="0"/>
              <a:t>In case of natural persons coming from outside India, usual place of residence shall be outside India.</a:t>
            </a:r>
          </a:p>
          <a:p>
            <a:pPr>
              <a:buFont typeface="Wingdings" panose="05000000000000000000" pitchFamily="2" charset="2"/>
              <a:buChar char="Ø"/>
            </a:pPr>
            <a:r>
              <a:rPr lang="en-US" dirty="0" smtClean="0"/>
              <a:t>Hence if a consultant in India renders service like filing of return (B2C) to a client who visits India, said supply of service shall be regarded as export of service if consideration is received in foreign exchange.</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13</a:t>
            </a:fld>
            <a:endParaRPr lang="en-US"/>
          </a:p>
        </p:txBody>
      </p:sp>
    </p:spTree>
    <p:extLst>
      <p:ext uri="{BB962C8B-B14F-4D97-AF65-F5344CB8AC3E}">
        <p14:creationId xmlns:p14="http://schemas.microsoft.com/office/powerpoint/2010/main" val="2699501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 OF SUPPLY – GOODS (SEC. 5 OF IGST ACT)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49532174"/>
              </p:ext>
            </p:extLst>
          </p:nvPr>
        </p:nvGraphicFramePr>
        <p:xfrm>
          <a:off x="838200" y="2171700"/>
          <a:ext cx="11159359" cy="3649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en-US" smtClean="0"/>
              <a:t>Yagnesh Desai &amp; Co.</a:t>
            </a:r>
            <a:endParaRPr lang="en-US" dirty="0"/>
          </a:p>
        </p:txBody>
      </p:sp>
      <p:sp>
        <p:nvSpPr>
          <p:cNvPr id="3" name="Slide Number Placeholder 2"/>
          <p:cNvSpPr>
            <a:spLocks noGrp="1"/>
          </p:cNvSpPr>
          <p:nvPr>
            <p:ph type="sldNum" sz="quarter" idx="12"/>
          </p:nvPr>
        </p:nvSpPr>
        <p:spPr/>
        <p:txBody>
          <a:bodyPr/>
          <a:lstStyle/>
          <a:p>
            <a:fld id="{324D0E08-BFC1-4144-9BC1-7508A770EC4C}" type="slidenum">
              <a:rPr lang="en-US" smtClean="0"/>
              <a:t>14</a:t>
            </a:fld>
            <a:endParaRPr lang="en-US"/>
          </a:p>
        </p:txBody>
      </p:sp>
    </p:spTree>
    <p:extLst>
      <p:ext uri="{BB962C8B-B14F-4D97-AF65-F5344CB8AC3E}">
        <p14:creationId xmlns:p14="http://schemas.microsoft.com/office/powerpoint/2010/main" val="1376497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ILLUSTRATION</a:t>
            </a:r>
            <a:endParaRPr lang="en-US" dirty="0"/>
          </a:p>
        </p:txBody>
      </p:sp>
      <p:sp>
        <p:nvSpPr>
          <p:cNvPr id="3" name="Content Placeholder 2"/>
          <p:cNvSpPr>
            <a:spLocks noGrp="1"/>
          </p:cNvSpPr>
          <p:nvPr>
            <p:ph idx="1"/>
          </p:nvPr>
        </p:nvSpPr>
        <p:spPr/>
        <p:txBody>
          <a:bodyPr/>
          <a:lstStyle/>
          <a:p>
            <a:r>
              <a:rPr lang="en-US" dirty="0" smtClean="0"/>
              <a:t>ABC Ltd is located in Gujarat and sends some goods to a buyer in Tamil Nadu. However the truck carries the goods first to Maharashtra to unload some other goods and then goes to Tamil Nadu. In this case, place of supply shall be Tamil Nadu and IGST shall be payable by the supplier in Gujarat.</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15</a:t>
            </a:fld>
            <a:endParaRPr lang="en-US"/>
          </a:p>
        </p:txBody>
      </p:sp>
    </p:spTree>
    <p:extLst>
      <p:ext uri="{BB962C8B-B14F-4D97-AF65-F5344CB8AC3E}">
        <p14:creationId xmlns:p14="http://schemas.microsoft.com/office/powerpoint/2010/main" val="660911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 SUPPLIES THROUGH AGENTS	</a:t>
            </a:r>
            <a:endParaRPr lang="en-US" dirty="0"/>
          </a:p>
        </p:txBody>
      </p:sp>
      <p:sp>
        <p:nvSpPr>
          <p:cNvPr id="3" name="Content Placeholder 2"/>
          <p:cNvSpPr>
            <a:spLocks noGrp="1"/>
          </p:cNvSpPr>
          <p:nvPr>
            <p:ph idx="1"/>
          </p:nvPr>
        </p:nvSpPr>
        <p:spPr/>
        <p:txBody>
          <a:bodyPr>
            <a:normAutofit/>
          </a:bodyPr>
          <a:lstStyle/>
          <a:p>
            <a:r>
              <a:rPr lang="en-US" dirty="0" smtClean="0"/>
              <a:t>Sec. 3(2A) of CGST/SGST Model Law is relevant. Relevant portion is reproduced below:</a:t>
            </a:r>
          </a:p>
          <a:p>
            <a:r>
              <a:rPr lang="en-US" dirty="0"/>
              <a:t>Sec. </a:t>
            </a:r>
            <a:r>
              <a:rPr lang="en-US" dirty="0" smtClean="0"/>
              <a:t>3</a:t>
            </a:r>
            <a:r>
              <a:rPr lang="en-US" i="1" dirty="0" smtClean="0"/>
              <a:t>(2A): </a:t>
            </a:r>
            <a:r>
              <a:rPr lang="en-US" i="1" dirty="0"/>
              <a:t>Where a person acting as an agent who, for an agreed commission or brokerage, either supplies or receives any goods and/or services on behalf of any principal, the transaction between such principal and agent shall be deemed to be a supply.</a:t>
            </a:r>
          </a:p>
          <a:p>
            <a:pPr lvl="0"/>
            <a:r>
              <a:rPr lang="en-US" dirty="0" smtClean="0"/>
              <a:t>In our opinion, transaction of goods between principal and agent and thus between agent and customer will be regarded as supply only when the agent physically receives the goods. This is clear from the words “</a:t>
            </a:r>
            <a:r>
              <a:rPr lang="en-US" dirty="0"/>
              <a:t>supplies or </a:t>
            </a:r>
            <a:r>
              <a:rPr lang="en-US" dirty="0" smtClean="0"/>
              <a:t>receives” appearing in Sec. 3(2A).</a:t>
            </a:r>
          </a:p>
          <a:p>
            <a:pPr lvl="0"/>
            <a:r>
              <a:rPr lang="en-US" dirty="0" smtClean="0"/>
              <a:t>So far as transaction of service is concerned, an agent no where receives any service. Service being intangible and which cannot be stored directly flows from principal to the customer and hence even in this case the transaction between principal and agent will not be regarded as supply. </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16</a:t>
            </a:fld>
            <a:endParaRPr lang="en-US"/>
          </a:p>
        </p:txBody>
      </p:sp>
    </p:spTree>
    <p:extLst>
      <p:ext uri="{BB962C8B-B14F-4D97-AF65-F5344CB8AC3E}">
        <p14:creationId xmlns:p14="http://schemas.microsoft.com/office/powerpoint/2010/main" val="3626342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 SUPPLIES THROUGH AGENTS	</a:t>
            </a:r>
            <a:endParaRPr lang="en-US" dirty="0"/>
          </a:p>
        </p:txBody>
      </p:sp>
      <p:sp>
        <p:nvSpPr>
          <p:cNvPr id="3" name="Content Placeholder 2"/>
          <p:cNvSpPr>
            <a:spLocks noGrp="1"/>
          </p:cNvSpPr>
          <p:nvPr>
            <p:ph idx="1"/>
          </p:nvPr>
        </p:nvSpPr>
        <p:spPr/>
        <p:txBody>
          <a:bodyPr>
            <a:normAutofit lnSpcReduction="10000"/>
          </a:bodyPr>
          <a:lstStyle/>
          <a:p>
            <a:r>
              <a:rPr lang="en-US" dirty="0"/>
              <a:t>Sec. </a:t>
            </a:r>
            <a:r>
              <a:rPr lang="en-US" dirty="0" smtClean="0"/>
              <a:t>3(4) </a:t>
            </a:r>
            <a:r>
              <a:rPr lang="en-US" dirty="0"/>
              <a:t>of CGST/SGST Model Law is </a:t>
            </a:r>
            <a:r>
              <a:rPr lang="en-US" dirty="0" smtClean="0"/>
              <a:t>also relevant</a:t>
            </a:r>
            <a:r>
              <a:rPr lang="en-US" dirty="0"/>
              <a:t>. Relevant portion is reproduced below</a:t>
            </a:r>
            <a:r>
              <a:rPr lang="en-US" dirty="0" smtClean="0"/>
              <a:t>:</a:t>
            </a:r>
          </a:p>
          <a:p>
            <a:pPr lvl="0"/>
            <a:r>
              <a:rPr lang="en-US" i="1" dirty="0" smtClean="0"/>
              <a:t>Sec. 3(4): </a:t>
            </a:r>
            <a:r>
              <a:rPr lang="en-US" i="1" dirty="0"/>
              <a:t>Notwithstanding anything contained in sub-section (1), the supply of any branded service by an aggregator, as defined in section 43B, under a brand name or trade name owned by him shall be deemed to be a supply of the said service by the said aggregator.</a:t>
            </a:r>
          </a:p>
          <a:p>
            <a:r>
              <a:rPr lang="en-US" dirty="0" smtClean="0"/>
              <a:t>In case of aggregator services, issue is how will the transaction between principal (e.g. cab owner) and the agent (e.g. the aggregator company) and between the agent and the customer be taxed. It may be noted that by way of a deeming fiction Sec. 3(4) provides that such supply shall be deemed as a supply by an aggregator. However Sec. 3(4) does not override Sec. 3(2A) as it only overrides Sec. 3(1). Sec. 3(2A) as stated in earlier slide does not cover the transaction of supply between principal and agent as the agent never receives any service from the principal. Hence a view is possible that aggregators are not liable for GST. Aggregators shall be liable only if the transaction between cab owner and aggregator company is on principal to principal basis.</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17</a:t>
            </a:fld>
            <a:endParaRPr lang="en-US"/>
          </a:p>
        </p:txBody>
      </p:sp>
    </p:spTree>
    <p:extLst>
      <p:ext uri="{BB962C8B-B14F-4D97-AF65-F5344CB8AC3E}">
        <p14:creationId xmlns:p14="http://schemas.microsoft.com/office/powerpoint/2010/main" val="3149530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SUPPLIES THROUGH AGENTS</a:t>
            </a:r>
            <a:endParaRPr lang="en-US" dirty="0"/>
          </a:p>
        </p:txBody>
      </p:sp>
      <p:sp>
        <p:nvSpPr>
          <p:cNvPr id="3" name="Content Placeholder 2"/>
          <p:cNvSpPr>
            <a:spLocks noGrp="1"/>
          </p:cNvSpPr>
          <p:nvPr>
            <p:ph idx="1"/>
          </p:nvPr>
        </p:nvSpPr>
        <p:spPr/>
        <p:txBody>
          <a:bodyPr>
            <a:normAutofit lnSpcReduction="10000"/>
          </a:bodyPr>
          <a:lstStyle/>
          <a:p>
            <a:r>
              <a:rPr lang="en-US" dirty="0" smtClean="0"/>
              <a:t>In case of export of goods, if the goods directly move from the place of business of principal to outside India, it shall be treated as exports and agent who arranges such supply will not be liable for GST on said transaction.</a:t>
            </a:r>
          </a:p>
          <a:p>
            <a:r>
              <a:rPr lang="en-US" dirty="0" smtClean="0"/>
              <a:t>In case of export of services, again if a transaction fulfills all the elements of an export of service, an agent shall not be liable for GST </a:t>
            </a:r>
            <a:r>
              <a:rPr lang="en-US" dirty="0"/>
              <a:t>on said transaction</a:t>
            </a:r>
            <a:r>
              <a:rPr lang="en-US" dirty="0" smtClean="0"/>
              <a:t>.</a:t>
            </a:r>
          </a:p>
          <a:p>
            <a:r>
              <a:rPr lang="en-US" dirty="0"/>
              <a:t>A local company sold its products to an overseas buyer </a:t>
            </a:r>
            <a:r>
              <a:rPr lang="en-US" dirty="0" smtClean="0"/>
              <a:t>through a </a:t>
            </a:r>
            <a:r>
              <a:rPr lang="en-US" dirty="0"/>
              <a:t>buying agent in </a:t>
            </a:r>
            <a:r>
              <a:rPr lang="en-US" dirty="0" smtClean="0"/>
              <a:t>India. </a:t>
            </a:r>
            <a:r>
              <a:rPr lang="en-US" dirty="0"/>
              <a:t>Therefore, the goods moved from </a:t>
            </a:r>
            <a:r>
              <a:rPr lang="en-US" dirty="0" smtClean="0"/>
              <a:t>a place </a:t>
            </a:r>
            <a:r>
              <a:rPr lang="en-US" dirty="0"/>
              <a:t>in </a:t>
            </a:r>
            <a:r>
              <a:rPr lang="en-US" dirty="0" smtClean="0"/>
              <a:t>India </a:t>
            </a:r>
            <a:r>
              <a:rPr lang="en-US" dirty="0"/>
              <a:t>to a place outside </a:t>
            </a:r>
            <a:r>
              <a:rPr lang="en-US" dirty="0" smtClean="0"/>
              <a:t>India </a:t>
            </a:r>
            <a:r>
              <a:rPr lang="en-US" dirty="0"/>
              <a:t>with the </a:t>
            </a:r>
            <a:r>
              <a:rPr lang="en-US" dirty="0" smtClean="0"/>
              <a:t>agent acting </a:t>
            </a:r>
            <a:r>
              <a:rPr lang="en-US" dirty="0"/>
              <a:t>on behalf of the overseas principal (buyer). This is </a:t>
            </a:r>
            <a:r>
              <a:rPr lang="en-US" dirty="0" smtClean="0"/>
              <a:t>an export </a:t>
            </a:r>
            <a:r>
              <a:rPr lang="en-US" dirty="0"/>
              <a:t>of goods and is zero rated</a:t>
            </a:r>
            <a:r>
              <a:rPr lang="en-US" dirty="0" smtClean="0"/>
              <a:t>.</a:t>
            </a:r>
            <a:r>
              <a:rPr lang="en-US" dirty="0"/>
              <a:t> </a:t>
            </a:r>
            <a:endParaRPr lang="en-US" dirty="0" smtClean="0"/>
          </a:p>
          <a:p>
            <a:r>
              <a:rPr lang="en-US" dirty="0" smtClean="0"/>
              <a:t>A </a:t>
            </a:r>
            <a:r>
              <a:rPr lang="en-US" dirty="0"/>
              <a:t>principal who is located in Singapore sold his products to </a:t>
            </a:r>
            <a:r>
              <a:rPr lang="en-US" dirty="0" smtClean="0"/>
              <a:t>a buyer </a:t>
            </a:r>
            <a:r>
              <a:rPr lang="en-US" dirty="0"/>
              <a:t>in </a:t>
            </a:r>
            <a:r>
              <a:rPr lang="en-US" dirty="0" smtClean="0"/>
              <a:t>India </a:t>
            </a:r>
            <a:r>
              <a:rPr lang="en-US" dirty="0"/>
              <a:t>through his selling agent in </a:t>
            </a:r>
            <a:r>
              <a:rPr lang="en-US" dirty="0" smtClean="0"/>
              <a:t>India. The invoice </a:t>
            </a:r>
            <a:r>
              <a:rPr lang="en-US" dirty="0"/>
              <a:t>is issued in the name of the principal. Therefore, </a:t>
            </a:r>
            <a:r>
              <a:rPr lang="en-US" dirty="0" smtClean="0"/>
              <a:t>the goods </a:t>
            </a:r>
            <a:r>
              <a:rPr lang="en-US" dirty="0"/>
              <a:t>moved from a place outside </a:t>
            </a:r>
            <a:r>
              <a:rPr lang="en-US" dirty="0" smtClean="0"/>
              <a:t>India </a:t>
            </a:r>
            <a:r>
              <a:rPr lang="en-US" dirty="0"/>
              <a:t>to a place </a:t>
            </a:r>
            <a:r>
              <a:rPr lang="en-US" dirty="0" smtClean="0"/>
              <a:t>in India </a:t>
            </a:r>
            <a:r>
              <a:rPr lang="en-US" dirty="0"/>
              <a:t>with the agent acting on behalf of the principal. This </a:t>
            </a:r>
            <a:r>
              <a:rPr lang="en-US" dirty="0" smtClean="0"/>
              <a:t>is an </a:t>
            </a:r>
            <a:r>
              <a:rPr lang="en-US" dirty="0"/>
              <a:t>importation of goods and subject to </a:t>
            </a:r>
            <a:r>
              <a:rPr lang="en-US" dirty="0" smtClean="0"/>
              <a:t>IGST.</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18</a:t>
            </a:fld>
            <a:endParaRPr lang="en-US"/>
          </a:p>
        </p:txBody>
      </p:sp>
    </p:spTree>
    <p:extLst>
      <p:ext uri="{BB962C8B-B14F-4D97-AF65-F5344CB8AC3E}">
        <p14:creationId xmlns:p14="http://schemas.microsoft.com/office/powerpoint/2010/main" val="2390872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LIABILITY OF AGENTS TO PASS GST</a:t>
            </a:r>
            <a:endParaRPr lang="en-US" dirty="0"/>
          </a:p>
        </p:txBody>
      </p:sp>
      <p:sp>
        <p:nvSpPr>
          <p:cNvPr id="3" name="Content Placeholder 2"/>
          <p:cNvSpPr>
            <a:spLocks noGrp="1"/>
          </p:cNvSpPr>
          <p:nvPr>
            <p:ph idx="1"/>
          </p:nvPr>
        </p:nvSpPr>
        <p:spPr/>
        <p:txBody>
          <a:bodyPr>
            <a:normAutofit/>
          </a:bodyPr>
          <a:lstStyle/>
          <a:p>
            <a:r>
              <a:rPr lang="en-US" dirty="0" smtClean="0"/>
              <a:t>An agent shall be required to take the credit of GST and pass the same only if goods physically pass through his custody. </a:t>
            </a:r>
            <a:r>
              <a:rPr lang="en-US" dirty="0"/>
              <a:t>Principal shall issue the invoice in the name of agent by charging IGST/CGST+SGST. Agent shall claim credit of the same and utilize it while sending the goods to customer by paying appropriate </a:t>
            </a:r>
            <a:r>
              <a:rPr lang="en-US" dirty="0" smtClean="0"/>
              <a:t>IGST/CGST+SGST.</a:t>
            </a:r>
          </a:p>
          <a:p>
            <a:endParaRPr lang="en-US" dirty="0" smtClean="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19</a:t>
            </a:fld>
            <a:endParaRPr lang="en-US"/>
          </a:p>
        </p:txBody>
      </p:sp>
    </p:spTree>
    <p:extLst>
      <p:ext uri="{BB962C8B-B14F-4D97-AF65-F5344CB8AC3E}">
        <p14:creationId xmlns:p14="http://schemas.microsoft.com/office/powerpoint/2010/main" val="1205952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PLACE OF SUPPLY</a:t>
            </a:r>
            <a:endParaRPr lang="en-US" dirty="0"/>
          </a:p>
        </p:txBody>
      </p:sp>
    </p:spTree>
    <p:extLst>
      <p:ext uri="{BB962C8B-B14F-4D97-AF65-F5344CB8AC3E}">
        <p14:creationId xmlns:p14="http://schemas.microsoft.com/office/powerpoint/2010/main" val="1510081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LIABILITY OF AGENTS ON COMMISSION</a:t>
            </a:r>
            <a:endParaRPr lang="en-US" dirty="0"/>
          </a:p>
        </p:txBody>
      </p:sp>
      <p:sp>
        <p:nvSpPr>
          <p:cNvPr id="3" name="Content Placeholder 2"/>
          <p:cNvSpPr>
            <a:spLocks noGrp="1"/>
          </p:cNvSpPr>
          <p:nvPr>
            <p:ph idx="1"/>
          </p:nvPr>
        </p:nvSpPr>
        <p:spPr/>
        <p:txBody>
          <a:bodyPr>
            <a:normAutofit fontScale="92500" lnSpcReduction="20000"/>
          </a:bodyPr>
          <a:lstStyle/>
          <a:p>
            <a:r>
              <a:rPr lang="en-IN" dirty="0"/>
              <a:t>Definition of “Intermediary” under </a:t>
            </a:r>
            <a:r>
              <a:rPr lang="en-IN" dirty="0" smtClean="0"/>
              <a:t>existing Rule </a:t>
            </a:r>
            <a:r>
              <a:rPr lang="en-IN" dirty="0"/>
              <a:t>2(f</a:t>
            </a:r>
            <a:r>
              <a:rPr lang="en-IN" dirty="0" smtClean="0"/>
              <a:t>) of POPSR, 2012 </a:t>
            </a:r>
            <a:r>
              <a:rPr lang="en-IN" dirty="0"/>
              <a:t>covers services of commission agent for goods belonging to overseas customers making them liable to Service Tax which otherwise were considered to be export of </a:t>
            </a:r>
            <a:r>
              <a:rPr lang="en-IN" dirty="0" smtClean="0"/>
              <a:t>services till 01.10.2014.</a:t>
            </a:r>
          </a:p>
          <a:p>
            <a:r>
              <a:rPr lang="en-IN" dirty="0" smtClean="0"/>
              <a:t>Under GST regime, for domestic supplies of goods/services, an agent shall be liable for GST on commission. Agent shall charge appropriate IGST/CGST+SGST to the principal on the commission. Consequently principal shall also be allowed to take credit of such tax and utilize the same against his outward supplies.</a:t>
            </a:r>
          </a:p>
          <a:p>
            <a:r>
              <a:rPr lang="en-IN" dirty="0" smtClean="0"/>
              <a:t>In case of an agent facilitating import of goods as an agent of foreign principal, as there is no separate provision like POPSR under GST Model Law, said transaction of commission received from foreign principal shall be covered under default rule and hence shall be regarded as export not liable to GST.</a:t>
            </a:r>
          </a:p>
          <a:p>
            <a:r>
              <a:rPr lang="en-IN" dirty="0" smtClean="0"/>
              <a:t>An agent facilitating export of goods as an agent of Indian manufacturer shall be liable for GST on the commission because as per default rule, place of supply is within India. Manufacturer shall be entitled to credit of said GST.</a:t>
            </a:r>
            <a:endParaRPr lang="en-IN" dirty="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20</a:t>
            </a:fld>
            <a:endParaRPr lang="en-US"/>
          </a:p>
        </p:txBody>
      </p:sp>
    </p:spTree>
    <p:extLst>
      <p:ext uri="{BB962C8B-B14F-4D97-AF65-F5344CB8AC3E}">
        <p14:creationId xmlns:p14="http://schemas.microsoft.com/office/powerpoint/2010/main" val="4203153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IN-TRANSIT SALE</a:t>
            </a:r>
            <a:endParaRPr lang="en-US" dirty="0"/>
          </a:p>
        </p:txBody>
      </p:sp>
      <p:sp>
        <p:nvSpPr>
          <p:cNvPr id="3" name="Content Placeholder 2"/>
          <p:cNvSpPr>
            <a:spLocks noGrp="1"/>
          </p:cNvSpPr>
          <p:nvPr>
            <p:ph idx="1"/>
          </p:nvPr>
        </p:nvSpPr>
        <p:spPr>
          <a:xfrm>
            <a:off x="1371600" y="2286000"/>
            <a:ext cx="9601200" cy="4167386"/>
          </a:xfrm>
        </p:spPr>
        <p:txBody>
          <a:bodyPr>
            <a:normAutofit lnSpcReduction="10000"/>
          </a:bodyPr>
          <a:lstStyle/>
          <a:p>
            <a:r>
              <a:rPr lang="en-US" dirty="0" smtClean="0"/>
              <a:t>Sec. 5(2A) of IGST Act: Where </a:t>
            </a:r>
            <a:r>
              <a:rPr lang="en-US" dirty="0"/>
              <a:t>the goods are delivered by the supplier to a recipient or any other </a:t>
            </a:r>
            <a:r>
              <a:rPr lang="en-US" dirty="0" smtClean="0"/>
              <a:t>person, on </a:t>
            </a:r>
            <a:r>
              <a:rPr lang="en-US" dirty="0"/>
              <a:t>the </a:t>
            </a:r>
            <a:r>
              <a:rPr lang="en-US" b="1" u="sng" dirty="0"/>
              <a:t>direction of a third person</a:t>
            </a:r>
            <a:r>
              <a:rPr lang="en-US" dirty="0"/>
              <a:t>, whether acting as an agent or otherwise, before or during movement of goods, either by way of transfer of documents of title to the goods or otherwise, it shall be deemed that the said third person has received the goods </a:t>
            </a:r>
            <a:r>
              <a:rPr lang="en-US" dirty="0" smtClean="0"/>
              <a:t>and </a:t>
            </a:r>
            <a:r>
              <a:rPr lang="en-US" dirty="0"/>
              <a:t>the place of supply of such goods shall be the principal place of business of such person</a:t>
            </a:r>
            <a:r>
              <a:rPr lang="en-US" dirty="0" smtClean="0"/>
              <a:t>.</a:t>
            </a:r>
          </a:p>
          <a:p>
            <a:r>
              <a:rPr lang="en-US" dirty="0" smtClean="0"/>
              <a:t>Illustration: Mr. A in Gujarat sells goods to Mr. B in Karnataka. Before the movement commences Mr. B directs Mr. A to supply the goods to Mr. C in Kerala. In such scenario, as per Sec. 5(2A), it shall be deemed that Mr. A has supplied the goods to Mr. B in Karnataka (principal place of Mr. B) even though the journey terminates in Kerala. Hence Mr. A shall charge IGST and Mr. B can avail credit of the same. Mr. B in turn will charge IGST as deemed supplier to Mr. C in Kerala and utilize the credit received from Mr. A. Mr. C who is the recipient of goods shall claim credit of IGST from Mr. B. </a:t>
            </a:r>
          </a:p>
          <a:p>
            <a:r>
              <a:rPr lang="en-US" dirty="0" smtClean="0"/>
              <a:t>In our opinion, Sec. 5(2A) shall not cover principal to agent transaction as an agent can never direct his principal under the Agency Law. He only acts on behalf of principal and binds the principal as per his authority. Sec. 5(2A) is meant to address in-transit sale where the first buyer can direct the seller </a:t>
            </a:r>
            <a:r>
              <a:rPr lang="en-US" dirty="0"/>
              <a:t>to send the goods to another person </a:t>
            </a:r>
            <a:r>
              <a:rPr lang="en-US" dirty="0" smtClean="0"/>
              <a:t>in his capacity as owner.</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21</a:t>
            </a:fld>
            <a:endParaRPr lang="en-US"/>
          </a:p>
        </p:txBody>
      </p:sp>
    </p:spTree>
    <p:extLst>
      <p:ext uri="{BB962C8B-B14F-4D97-AF65-F5344CB8AC3E}">
        <p14:creationId xmlns:p14="http://schemas.microsoft.com/office/powerpoint/2010/main" val="1064398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JOB-WORK (SEC. 43A)</a:t>
            </a:r>
            <a:endParaRPr lang="en-US" dirty="0"/>
          </a:p>
        </p:txBody>
      </p:sp>
      <p:sp>
        <p:nvSpPr>
          <p:cNvPr id="3" name="Content Placeholder 2"/>
          <p:cNvSpPr>
            <a:spLocks noGrp="1"/>
          </p:cNvSpPr>
          <p:nvPr>
            <p:ph idx="1"/>
          </p:nvPr>
        </p:nvSpPr>
        <p:spPr/>
        <p:txBody>
          <a:bodyPr>
            <a:normAutofit fontScale="92500" lnSpcReduction="10000"/>
          </a:bodyPr>
          <a:lstStyle/>
          <a:p>
            <a:r>
              <a:rPr lang="en-US" dirty="0"/>
              <a:t>Job work means undertaking any treatment or process by a person on goods belonging to another registered taxable person and expression job worker shall be construed </a:t>
            </a:r>
            <a:r>
              <a:rPr lang="en-US" dirty="0" smtClean="0"/>
              <a:t>accordingly. Sec. 2(62)) – much broader than the concept of manufacture</a:t>
            </a:r>
          </a:p>
          <a:p>
            <a:r>
              <a:rPr lang="en-US" dirty="0" smtClean="0"/>
              <a:t>E.g. painting, polishing, cutting, printing, etc.</a:t>
            </a:r>
            <a:endParaRPr lang="en-US" dirty="0"/>
          </a:p>
          <a:p>
            <a:r>
              <a:rPr lang="en-US" dirty="0" smtClean="0"/>
              <a:t>Special permission is needed to send the goods to job-worker without payment of GST. Administratively very difficult. </a:t>
            </a:r>
          </a:p>
          <a:p>
            <a:r>
              <a:rPr lang="en-US" dirty="0" smtClean="0"/>
              <a:t>Even if permission is obtained, if a principal manufacturer wants to clear the goods from the job-worker premises, he needs to declare such premises as additional place of business if job-worker is not registered (remember that job-worker will need registration as he shall be liable to pay GST on job-work charges), Hence principal manufacturer will have to declare job-worker premises as additional place only if job-worker is not liable to register (i.e. enjoying INR 20 lakhs exemption). What will happen in case of more than one principal manufacturer getting job-work done from such exempted job-worker. Will result in multiple numbers at one premises.</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22</a:t>
            </a:fld>
            <a:endParaRPr lang="en-US"/>
          </a:p>
        </p:txBody>
      </p:sp>
    </p:spTree>
    <p:extLst>
      <p:ext uri="{BB962C8B-B14F-4D97-AF65-F5344CB8AC3E}">
        <p14:creationId xmlns:p14="http://schemas.microsoft.com/office/powerpoint/2010/main" val="3308540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JOB-WORK</a:t>
            </a:r>
          </a:p>
        </p:txBody>
      </p:sp>
      <p:sp>
        <p:nvSpPr>
          <p:cNvPr id="3" name="Content Placeholder 2"/>
          <p:cNvSpPr>
            <a:spLocks noGrp="1"/>
          </p:cNvSpPr>
          <p:nvPr>
            <p:ph idx="1"/>
          </p:nvPr>
        </p:nvSpPr>
        <p:spPr/>
        <p:txBody>
          <a:bodyPr/>
          <a:lstStyle/>
          <a:p>
            <a:r>
              <a:rPr lang="en-US" dirty="0"/>
              <a:t>Goods </a:t>
            </a:r>
            <a:r>
              <a:rPr lang="en-US" dirty="0" smtClean="0"/>
              <a:t>sent </a:t>
            </a:r>
            <a:r>
              <a:rPr lang="en-US" dirty="0"/>
              <a:t>on payment: Place of supply in case of goods send for job-work sent shall be the place of job-worker (where the journey terminates). Consequently principal manufacturer shall have to pay GST and job-worker shall claim credit of said GST. Job-worker shall in turn charge GST when he supplies goods back to principal manufacture. Time of supply shall be removal.</a:t>
            </a:r>
          </a:p>
          <a:p>
            <a:r>
              <a:rPr lang="en-US" dirty="0"/>
              <a:t>What will happen if goods supplied by non taxable person are returned by registered job worker</a:t>
            </a:r>
            <a:r>
              <a:rPr lang="en-US" dirty="0" smtClean="0"/>
              <a:t>? or goods are returned by a non-registered job-worker to a registered principal ?</a:t>
            </a:r>
          </a:p>
          <a:p>
            <a:r>
              <a:rPr lang="en-US" dirty="0" smtClean="0"/>
              <a:t>Hence in almost all cases, job-workers shall have to seek registration to enable flow of credit back to the registered principal manufacturer.</a:t>
            </a:r>
          </a:p>
          <a:p>
            <a:r>
              <a:rPr lang="en-US" b="1" dirty="0"/>
              <a:t>Robertson v. The Queen </a:t>
            </a:r>
            <a:r>
              <a:rPr lang="en-US" dirty="0"/>
              <a:t>2002 Can LII 910 (T.C.C.) – Canadian Court – Case of a taxidermy business – Services of job-work given to a non-resident – Export of service</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23</a:t>
            </a:fld>
            <a:endParaRPr lang="en-US"/>
          </a:p>
        </p:txBody>
      </p:sp>
    </p:spTree>
    <p:extLst>
      <p:ext uri="{BB962C8B-B14F-4D97-AF65-F5344CB8AC3E}">
        <p14:creationId xmlns:p14="http://schemas.microsoft.com/office/powerpoint/2010/main" val="3208229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297" y="685800"/>
            <a:ext cx="10163503" cy="1485900"/>
          </a:xfrm>
        </p:spPr>
        <p:txBody>
          <a:bodyPr/>
          <a:lstStyle/>
          <a:p>
            <a:r>
              <a:rPr lang="en-US" dirty="0" smtClean="0"/>
              <a:t>PLACE OF SUPPLY – SERVICES (SEC. 6 OF IGST ACT)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75821312"/>
              </p:ext>
            </p:extLst>
          </p:nvPr>
        </p:nvGraphicFramePr>
        <p:xfrm>
          <a:off x="937600" y="2135386"/>
          <a:ext cx="10131428" cy="4318000"/>
        </p:xfrm>
        <a:graphic>
          <a:graphicData uri="http://schemas.openxmlformats.org/drawingml/2006/table">
            <a:tbl>
              <a:tblPr firstRow="1" bandRow="1">
                <a:tableStyleId>{93296810-A885-4BE3-A3E7-6D5BEEA58F35}</a:tableStyleId>
              </a:tblPr>
              <a:tblGrid>
                <a:gridCol w="5065714"/>
                <a:gridCol w="5065714"/>
              </a:tblGrid>
              <a:tr h="370840">
                <a:tc>
                  <a:txBody>
                    <a:bodyPr/>
                    <a:lstStyle/>
                    <a:p>
                      <a:pPr algn="ctr"/>
                      <a:r>
                        <a:rPr lang="en-US" dirty="0" smtClean="0"/>
                        <a:t>TYPE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PLACE OF SUPPLY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Made to a registered person (default rule) – B2B</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Location of such person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Made</a:t>
                      </a:r>
                      <a:r>
                        <a:rPr lang="en-US" baseline="0" dirty="0" smtClean="0"/>
                        <a:t> to </a:t>
                      </a:r>
                      <a:r>
                        <a:rPr lang="en-US" dirty="0" smtClean="0"/>
                        <a:t>other than a registered person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Location of the recipient where the </a:t>
                      </a:r>
                      <a:r>
                        <a:rPr lang="en-US" u="sng" dirty="0" smtClean="0"/>
                        <a:t>address on record exists</a:t>
                      </a:r>
                      <a:r>
                        <a:rPr lang="en-US" dirty="0" smtClean="0"/>
                        <a:t>. If not, location of supplier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Immovable property/boat/vessel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Location of such</a:t>
                      </a:r>
                      <a:r>
                        <a:rPr lang="en-US" baseline="0" dirty="0" smtClean="0"/>
                        <a:t> property/boat/vessel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Restaurant  and other personal services like beauty treatment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Location where the services are actually performed.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Training and performance appraisal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Location where the services are actually performed.</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Admission to events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Place where event is actually held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Organization of events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Location</a:t>
                      </a:r>
                      <a:r>
                        <a:rPr lang="en-US" baseline="0" dirty="0" smtClean="0"/>
                        <a:t> of person if registered or where event is held if not registered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Footer Placeholder 5"/>
          <p:cNvSpPr>
            <a:spLocks noGrp="1"/>
          </p:cNvSpPr>
          <p:nvPr>
            <p:ph type="ftr" sz="quarter" idx="11"/>
          </p:nvPr>
        </p:nvSpPr>
        <p:spPr/>
        <p:txBody>
          <a:bodyPr/>
          <a:lstStyle/>
          <a:p>
            <a:r>
              <a:rPr lang="en-US" smtClean="0"/>
              <a:t>Yagnesh Desai &amp; Co.</a:t>
            </a:r>
            <a:endParaRPr lang="en-US" dirty="0"/>
          </a:p>
        </p:txBody>
      </p:sp>
      <p:sp>
        <p:nvSpPr>
          <p:cNvPr id="3" name="Slide Number Placeholder 2"/>
          <p:cNvSpPr>
            <a:spLocks noGrp="1"/>
          </p:cNvSpPr>
          <p:nvPr>
            <p:ph type="sldNum" sz="quarter" idx="12"/>
          </p:nvPr>
        </p:nvSpPr>
        <p:spPr/>
        <p:txBody>
          <a:bodyPr/>
          <a:lstStyle/>
          <a:p>
            <a:fld id="{324D0E08-BFC1-4144-9BC1-7508A770EC4C}" type="slidenum">
              <a:rPr lang="en-US" smtClean="0"/>
              <a:t>24</a:t>
            </a:fld>
            <a:endParaRPr lang="en-US"/>
          </a:p>
        </p:txBody>
      </p:sp>
    </p:spTree>
    <p:extLst>
      <p:ext uri="{BB962C8B-B14F-4D97-AF65-F5344CB8AC3E}">
        <p14:creationId xmlns:p14="http://schemas.microsoft.com/office/powerpoint/2010/main" val="4385837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266" y="532087"/>
            <a:ext cx="10131425" cy="1456267"/>
          </a:xfrm>
        </p:spPr>
        <p:txBody>
          <a:bodyPr/>
          <a:lstStyle/>
          <a:p>
            <a:r>
              <a:rPr lang="en-US" dirty="0" smtClean="0"/>
              <a:t>PLACE OF SUPPLY – SERVICES (SEC. 6 OF IGST ACT)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8857860"/>
              </p:ext>
            </p:extLst>
          </p:nvPr>
        </p:nvGraphicFramePr>
        <p:xfrm>
          <a:off x="937600" y="2141538"/>
          <a:ext cx="10131428" cy="3581400"/>
        </p:xfrm>
        <a:graphic>
          <a:graphicData uri="http://schemas.openxmlformats.org/drawingml/2006/table">
            <a:tbl>
              <a:tblPr firstRow="1" bandRow="1">
                <a:tableStyleId>{93296810-A885-4BE3-A3E7-6D5BEEA58F35}</a:tableStyleId>
              </a:tblPr>
              <a:tblGrid>
                <a:gridCol w="5065714"/>
                <a:gridCol w="5065714"/>
              </a:tblGrid>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PLACE OF SUPPLY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Services on board a conveyance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The first scheduled point of departure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Telecommunication services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Place of installation, post-paid: billing address, pre-paid: place of sale (internet banking: place of recipient on record)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Banking &amp; other financial services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Place of recipient of service on record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Passenger</a:t>
                      </a:r>
                      <a:r>
                        <a:rPr lang="en-US" baseline="0" dirty="0" smtClean="0"/>
                        <a:t> transportation services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t>Location of service recipient</a:t>
                      </a:r>
                      <a:r>
                        <a:rPr lang="en-US" sz="1800" kern="1200" baseline="0" dirty="0"/>
                        <a:t> </a:t>
                      </a:r>
                      <a:r>
                        <a:rPr lang="en-US" sz="1800" kern="1200" baseline="0" dirty="0" smtClean="0"/>
                        <a:t>if registered or place where the passenger embarks on the conveyance</a:t>
                      </a:r>
                      <a:endParaRPr 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t>Transportation of goods including mail or courier </a:t>
                      </a:r>
                      <a:endParaRPr lang="en-US" sz="1800" dirty="0" smtClean="0"/>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t>Location of service recipient if registered or location where goods are handed over for transportation </a:t>
                      </a:r>
                      <a:endParaRPr 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Footer Placeholder 5"/>
          <p:cNvSpPr>
            <a:spLocks noGrp="1"/>
          </p:cNvSpPr>
          <p:nvPr>
            <p:ph type="ftr" sz="quarter" idx="11"/>
          </p:nvPr>
        </p:nvSpPr>
        <p:spPr/>
        <p:txBody>
          <a:bodyPr/>
          <a:lstStyle/>
          <a:p>
            <a:r>
              <a:rPr lang="en-US" smtClean="0"/>
              <a:t>Yagnesh Desai &amp; Co.</a:t>
            </a:r>
            <a:endParaRPr lang="en-US" dirty="0"/>
          </a:p>
        </p:txBody>
      </p:sp>
      <p:sp>
        <p:nvSpPr>
          <p:cNvPr id="3" name="Slide Number Placeholder 2"/>
          <p:cNvSpPr>
            <a:spLocks noGrp="1"/>
          </p:cNvSpPr>
          <p:nvPr>
            <p:ph type="sldNum" sz="quarter" idx="12"/>
          </p:nvPr>
        </p:nvSpPr>
        <p:spPr/>
        <p:txBody>
          <a:bodyPr/>
          <a:lstStyle/>
          <a:p>
            <a:fld id="{324D0E08-BFC1-4144-9BC1-7508A770EC4C}" type="slidenum">
              <a:rPr lang="en-US" smtClean="0"/>
              <a:t>25</a:t>
            </a:fld>
            <a:endParaRPr lang="en-US"/>
          </a:p>
        </p:txBody>
      </p:sp>
    </p:spTree>
    <p:extLst>
      <p:ext uri="{BB962C8B-B14F-4D97-AF65-F5344CB8AC3E}">
        <p14:creationId xmlns:p14="http://schemas.microsoft.com/office/powerpoint/2010/main" val="38603227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RECIPIENT (SEC. 2(80))</a:t>
            </a:r>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smtClean="0"/>
              <a:t>Recipient</a:t>
            </a:r>
            <a:r>
              <a:rPr lang="en-US" dirty="0" smtClean="0"/>
              <a:t> </a:t>
            </a:r>
            <a:r>
              <a:rPr lang="en-US" dirty="0"/>
              <a:t>of supply of goods and/or services means-</a:t>
            </a:r>
            <a:endParaRPr lang="en-US" sz="2800" dirty="0"/>
          </a:p>
          <a:p>
            <a:pPr>
              <a:buFont typeface="Wingdings" panose="05000000000000000000" pitchFamily="2" charset="2"/>
              <a:buChar char="Ø"/>
            </a:pPr>
            <a:r>
              <a:rPr lang="en-US" dirty="0" smtClean="0"/>
              <a:t>where </a:t>
            </a:r>
            <a:r>
              <a:rPr lang="en-US" dirty="0"/>
              <a:t>a consideration is payable for the supply of goods and/or services, the </a:t>
            </a:r>
            <a:r>
              <a:rPr lang="en-US" u="sng" dirty="0"/>
              <a:t>person who is liable to pay that </a:t>
            </a:r>
            <a:r>
              <a:rPr lang="en-US" u="sng" dirty="0" smtClean="0"/>
              <a:t>consideration</a:t>
            </a:r>
            <a:r>
              <a:rPr lang="en-US" dirty="0" smtClean="0"/>
              <a:t>,</a:t>
            </a:r>
            <a:endParaRPr lang="en-US" sz="2800" dirty="0"/>
          </a:p>
          <a:p>
            <a:pPr>
              <a:buFont typeface="Wingdings" panose="05000000000000000000" pitchFamily="2" charset="2"/>
              <a:buChar char="Ø"/>
            </a:pPr>
            <a:r>
              <a:rPr lang="en-US" dirty="0" smtClean="0"/>
              <a:t>where </a:t>
            </a:r>
            <a:r>
              <a:rPr lang="en-US" dirty="0"/>
              <a:t>no consideration is payable for the supply of goods, the person to whom </a:t>
            </a:r>
            <a:r>
              <a:rPr lang="en-US" dirty="0" smtClean="0"/>
              <a:t>the </a:t>
            </a:r>
            <a:r>
              <a:rPr lang="en-US" dirty="0"/>
              <a:t>goods are </a:t>
            </a:r>
            <a:r>
              <a:rPr lang="en-US" u="sng" dirty="0"/>
              <a:t>delivered or made available</a:t>
            </a:r>
            <a:r>
              <a:rPr lang="en-US" dirty="0"/>
              <a:t>, or to whom possession or use of the goods is given or made available, </a:t>
            </a:r>
            <a:r>
              <a:rPr lang="en-US" dirty="0" smtClean="0"/>
              <a:t>and</a:t>
            </a:r>
            <a:endParaRPr lang="en-US" sz="2800" dirty="0"/>
          </a:p>
          <a:p>
            <a:pPr>
              <a:buFont typeface="Wingdings" panose="05000000000000000000" pitchFamily="2" charset="2"/>
              <a:buChar char="Ø"/>
            </a:pPr>
            <a:r>
              <a:rPr lang="en-US" dirty="0" smtClean="0"/>
              <a:t>where </a:t>
            </a:r>
            <a:r>
              <a:rPr lang="en-US" dirty="0"/>
              <a:t>no consideration is payable for the supply of a service, the person to whom </a:t>
            </a:r>
            <a:r>
              <a:rPr lang="en-US" dirty="0" smtClean="0"/>
              <a:t>the </a:t>
            </a:r>
            <a:r>
              <a:rPr lang="en-US" u="sng" dirty="0"/>
              <a:t>service is rendered,</a:t>
            </a:r>
            <a:endParaRPr lang="en-US" sz="2800" u="sng" dirty="0"/>
          </a:p>
          <a:p>
            <a:pPr>
              <a:buFont typeface="Wingdings" panose="05000000000000000000" pitchFamily="2" charset="2"/>
              <a:buChar char="Ø"/>
            </a:pPr>
            <a:r>
              <a:rPr lang="en-US" dirty="0"/>
              <a:t>and any reference to a person to whom a supply is made shall be construed as a reference to the recipient of the supply;</a:t>
            </a:r>
          </a:p>
          <a:p>
            <a:r>
              <a:rPr lang="en-US" dirty="0"/>
              <a:t>Explanation.- The expression “recipient” shall also include an </a:t>
            </a:r>
            <a:r>
              <a:rPr lang="en-US" u="sng" dirty="0"/>
              <a:t>agent acting </a:t>
            </a:r>
            <a:r>
              <a:rPr lang="en-US" dirty="0"/>
              <a:t>as such on behalf of the recipient in relation to the goods and/or services supplied.</a:t>
            </a:r>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26</a:t>
            </a:fld>
            <a:endParaRPr lang="en-US"/>
          </a:p>
        </p:txBody>
      </p:sp>
    </p:spTree>
    <p:extLst>
      <p:ext uri="{BB962C8B-B14F-4D97-AF65-F5344CB8AC3E}">
        <p14:creationId xmlns:p14="http://schemas.microsoft.com/office/powerpoint/2010/main" val="1070939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7159" y="685800"/>
            <a:ext cx="9795641" cy="1485900"/>
          </a:xfrm>
        </p:spPr>
        <p:txBody>
          <a:bodyPr/>
          <a:lstStyle/>
          <a:p>
            <a:r>
              <a:rPr lang="en-US" sz="3600" dirty="0" smtClean="0"/>
              <a:t>LOCATION OF RECIPIENT OF SERVICE (SEC. 2(64))</a:t>
            </a:r>
            <a:endParaRPr lang="en-US" dirty="0"/>
          </a:p>
        </p:txBody>
      </p:sp>
      <p:sp>
        <p:nvSpPr>
          <p:cNvPr id="3" name="Content Placeholder 2"/>
          <p:cNvSpPr>
            <a:spLocks noGrp="1"/>
          </p:cNvSpPr>
          <p:nvPr>
            <p:ph idx="1"/>
          </p:nvPr>
        </p:nvSpPr>
        <p:spPr/>
        <p:txBody>
          <a:bodyPr>
            <a:normAutofit/>
          </a:bodyPr>
          <a:lstStyle/>
          <a:p>
            <a:pPr lvl="0"/>
            <a:r>
              <a:rPr lang="en-US" b="1" dirty="0"/>
              <a:t>L</a:t>
            </a:r>
            <a:r>
              <a:rPr lang="en-US" b="1" dirty="0" smtClean="0"/>
              <a:t>ocation </a:t>
            </a:r>
            <a:r>
              <a:rPr lang="en-US" b="1" dirty="0"/>
              <a:t>of </a:t>
            </a:r>
            <a:r>
              <a:rPr lang="en-US" b="1" dirty="0" smtClean="0"/>
              <a:t>recipient  </a:t>
            </a:r>
            <a:r>
              <a:rPr lang="en-US" b="1" dirty="0"/>
              <a:t>of </a:t>
            </a:r>
            <a:r>
              <a:rPr lang="en-US" b="1" dirty="0" smtClean="0"/>
              <a:t>service</a:t>
            </a:r>
            <a:r>
              <a:rPr lang="en-US" dirty="0" smtClean="0"/>
              <a:t> </a:t>
            </a:r>
            <a:r>
              <a:rPr lang="en-US" dirty="0"/>
              <a:t>means:</a:t>
            </a:r>
          </a:p>
          <a:p>
            <a:pPr lvl="0">
              <a:buFont typeface="Wingdings" panose="05000000000000000000" pitchFamily="2" charset="2"/>
              <a:buChar char="Ø"/>
            </a:pPr>
            <a:r>
              <a:rPr lang="en-US" dirty="0"/>
              <a:t>where a supply is received at a </a:t>
            </a:r>
            <a:r>
              <a:rPr lang="en-US" u="sng" dirty="0"/>
              <a:t>place of business </a:t>
            </a:r>
            <a:r>
              <a:rPr lang="en-US" dirty="0"/>
              <a:t>for which </a:t>
            </a:r>
            <a:r>
              <a:rPr lang="en-US" u="sng" dirty="0"/>
              <a:t>registration</a:t>
            </a:r>
            <a:r>
              <a:rPr lang="en-US" dirty="0"/>
              <a:t> has been obtained, the location of such place of business;</a:t>
            </a:r>
          </a:p>
          <a:p>
            <a:pPr lvl="0">
              <a:buFont typeface="Wingdings" panose="05000000000000000000" pitchFamily="2" charset="2"/>
              <a:buChar char="Ø"/>
            </a:pPr>
            <a:r>
              <a:rPr lang="en-US" dirty="0"/>
              <a:t>where a supply is received at a place other than the place of business for which registration has been obtained, that is to say, a </a:t>
            </a:r>
            <a:r>
              <a:rPr lang="en-US" u="sng" dirty="0"/>
              <a:t>fixed establishment</a:t>
            </a:r>
            <a:r>
              <a:rPr lang="en-US" dirty="0"/>
              <a:t> elsewhere, the location of such fixed establishment;</a:t>
            </a:r>
          </a:p>
          <a:p>
            <a:pPr lvl="0">
              <a:buFont typeface="Wingdings" panose="05000000000000000000" pitchFamily="2" charset="2"/>
              <a:buChar char="Ø"/>
            </a:pPr>
            <a:r>
              <a:rPr lang="en-US" dirty="0"/>
              <a:t>where a supply is received at more than one establishment, whether the place of business or fixed establishment, the location of the </a:t>
            </a:r>
            <a:r>
              <a:rPr lang="en-US" u="sng" dirty="0"/>
              <a:t>establishment most directly </a:t>
            </a:r>
            <a:r>
              <a:rPr lang="en-US" u="sng" dirty="0" smtClean="0"/>
              <a:t>concerned</a:t>
            </a:r>
            <a:r>
              <a:rPr lang="en-US" dirty="0" smtClean="0"/>
              <a:t> </a:t>
            </a:r>
            <a:r>
              <a:rPr lang="en-US" dirty="0"/>
              <a:t>with the receipt of the supply; and</a:t>
            </a:r>
          </a:p>
          <a:p>
            <a:pPr>
              <a:buFont typeface="Wingdings" panose="05000000000000000000" pitchFamily="2" charset="2"/>
              <a:buChar char="Ø"/>
            </a:pPr>
            <a:r>
              <a:rPr lang="en-US" dirty="0"/>
              <a:t>in absence of such places, the location of the </a:t>
            </a:r>
            <a:r>
              <a:rPr lang="en-US" u="sng" dirty="0"/>
              <a:t>usual place of residence </a:t>
            </a:r>
            <a:r>
              <a:rPr lang="en-US" dirty="0"/>
              <a:t>of the </a:t>
            </a:r>
            <a:r>
              <a:rPr lang="en-US" dirty="0" smtClean="0"/>
              <a:t>recipient</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27</a:t>
            </a:fld>
            <a:endParaRPr lang="en-US"/>
          </a:p>
        </p:txBody>
      </p:sp>
    </p:spTree>
    <p:extLst>
      <p:ext uri="{BB962C8B-B14F-4D97-AF65-F5344CB8AC3E}">
        <p14:creationId xmlns:p14="http://schemas.microsoft.com/office/powerpoint/2010/main" val="37752011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normAutofit/>
          </a:bodyPr>
          <a:lstStyle/>
          <a:p>
            <a:r>
              <a:rPr lang="en-US" dirty="0" smtClean="0"/>
              <a:t>Services used at multiple locations: e.g. market research - </a:t>
            </a:r>
            <a:r>
              <a:rPr lang="en-US" dirty="0"/>
              <a:t>need to assign consideration on a state-wise basis for Pan-India / multi-state supply contracts </a:t>
            </a:r>
            <a:endParaRPr lang="en-US" dirty="0" smtClean="0"/>
          </a:p>
          <a:p>
            <a:r>
              <a:rPr lang="en-US" dirty="0" smtClean="0"/>
              <a:t>Services used in one State and registration in another State: e.g. employee stay in a hotel in State X where the company is not registered. Hotel charges State GST &amp; Central GST in State X. Company intends to claim credit of said tax in State Y where it is registered – need to take ISD registration in State X to transfer the credit to State Y.</a:t>
            </a:r>
          </a:p>
          <a:p>
            <a:r>
              <a:rPr lang="en-US" dirty="0"/>
              <a:t>Requirement of pan-India service providers to </a:t>
            </a:r>
            <a:r>
              <a:rPr lang="en-US" dirty="0" smtClean="0"/>
              <a:t>register </a:t>
            </a:r>
            <a:r>
              <a:rPr lang="en-US" dirty="0"/>
              <a:t>and undertake compliances in every State vis-à-vis centralized registration for Service tax at </a:t>
            </a:r>
            <a:r>
              <a:rPr lang="en-US" dirty="0" smtClean="0"/>
              <a:t>present</a:t>
            </a:r>
          </a:p>
          <a:p>
            <a:r>
              <a:rPr lang="en-US" dirty="0" smtClean="0"/>
              <a:t>Intermediaries covered under General Rule</a:t>
            </a:r>
          </a:p>
          <a:p>
            <a:pPr lvl="2">
              <a:spcBef>
                <a:spcPts val="1000"/>
              </a:spcBef>
            </a:pPr>
            <a:r>
              <a:rPr lang="en-US" dirty="0" smtClean="0"/>
              <a:t>Place of supply in case of works contract ??</a:t>
            </a:r>
            <a:endParaRPr lang="en-US" dirty="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28</a:t>
            </a:fld>
            <a:endParaRPr lang="en-US"/>
          </a:p>
        </p:txBody>
      </p:sp>
    </p:spTree>
    <p:extLst>
      <p:ext uri="{BB962C8B-B14F-4D97-AF65-F5344CB8AC3E}">
        <p14:creationId xmlns:p14="http://schemas.microsoft.com/office/powerpoint/2010/main" val="1669012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RELATED TO IMMOVABLE PROPERTY</a:t>
            </a:r>
            <a:endParaRPr lang="en-US" dirty="0"/>
          </a:p>
        </p:txBody>
      </p:sp>
      <p:sp>
        <p:nvSpPr>
          <p:cNvPr id="3" name="Content Placeholder 2"/>
          <p:cNvSpPr>
            <a:spLocks noGrp="1"/>
          </p:cNvSpPr>
          <p:nvPr>
            <p:ph idx="1"/>
          </p:nvPr>
        </p:nvSpPr>
        <p:spPr/>
        <p:txBody>
          <a:bodyPr>
            <a:normAutofit lnSpcReduction="10000"/>
          </a:bodyPr>
          <a:lstStyle/>
          <a:p>
            <a:r>
              <a:rPr lang="en-US" dirty="0" smtClean="0"/>
              <a:t>Place of supply shall be the location of immovable property in case of services </a:t>
            </a:r>
            <a:r>
              <a:rPr lang="en-US" b="1" u="sng" dirty="0"/>
              <a:t>in relation to an immovable property</a:t>
            </a:r>
            <a:r>
              <a:rPr lang="en-US" dirty="0"/>
              <a:t>, including services provided by architects, interior decorators, surveyors, engineers and other related experts or estate agents, any service provided by way of grant of rights to use immovable property or for carrying out or co-ordination of construction </a:t>
            </a:r>
            <a:r>
              <a:rPr lang="en-US" dirty="0" smtClean="0"/>
              <a:t>work and includes </a:t>
            </a:r>
            <a:r>
              <a:rPr lang="en-US" dirty="0"/>
              <a:t>any services ancillary to </a:t>
            </a:r>
            <a:r>
              <a:rPr lang="en-US" dirty="0" smtClean="0"/>
              <a:t>said services.</a:t>
            </a:r>
          </a:p>
          <a:p>
            <a:r>
              <a:rPr lang="en-US" dirty="0" smtClean="0"/>
              <a:t>Place of supply </a:t>
            </a:r>
            <a:r>
              <a:rPr lang="en-US" dirty="0"/>
              <a:t>shall </a:t>
            </a:r>
            <a:r>
              <a:rPr lang="en-US" dirty="0" smtClean="0"/>
              <a:t>also be </a:t>
            </a:r>
            <a:r>
              <a:rPr lang="en-US" dirty="0"/>
              <a:t>the location of immovable property in case of services by way of lodging accommodation by a hotel, inn, guest house, homestay, club or campsite, by whatever name called and including a house boat or any other </a:t>
            </a:r>
            <a:r>
              <a:rPr lang="en-US" dirty="0" smtClean="0"/>
              <a:t>vessel and </a:t>
            </a:r>
            <a:r>
              <a:rPr lang="en-US" dirty="0"/>
              <a:t>includes any services ancillary to said services</a:t>
            </a:r>
            <a:r>
              <a:rPr lang="en-US" dirty="0" smtClean="0"/>
              <a:t>.</a:t>
            </a:r>
          </a:p>
          <a:p>
            <a:r>
              <a:rPr lang="en-US" dirty="0" smtClean="0"/>
              <a:t>In such case, issue would to determine the place of the provider of service. E.g. if an architect renders service from his office in another State and occasionally visits the property, the location of provider shall be that State where office is located and hence shall be required to charge IGST,</a:t>
            </a:r>
            <a:endParaRPr lang="en-US" dirty="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29</a:t>
            </a:fld>
            <a:endParaRPr lang="en-US"/>
          </a:p>
        </p:txBody>
      </p:sp>
    </p:spTree>
    <p:extLst>
      <p:ext uri="{BB962C8B-B14F-4D97-AF65-F5344CB8AC3E}">
        <p14:creationId xmlns:p14="http://schemas.microsoft.com/office/powerpoint/2010/main" val="2050418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PLACE OF SUPPLY</a:t>
            </a:r>
            <a:endParaRPr lang="en-US" dirty="0"/>
          </a:p>
        </p:txBody>
      </p:sp>
      <p:sp>
        <p:nvSpPr>
          <p:cNvPr id="3" name="Content Placeholder 2"/>
          <p:cNvSpPr>
            <a:spLocks noGrp="1"/>
          </p:cNvSpPr>
          <p:nvPr>
            <p:ph idx="1"/>
          </p:nvPr>
        </p:nvSpPr>
        <p:spPr>
          <a:xfrm>
            <a:off x="1371600" y="2285999"/>
            <a:ext cx="9601200" cy="4030717"/>
          </a:xfrm>
        </p:spPr>
        <p:txBody>
          <a:bodyPr>
            <a:normAutofit fontScale="92500" lnSpcReduction="10000"/>
          </a:bodyPr>
          <a:lstStyle/>
          <a:p>
            <a:r>
              <a:rPr lang="en-US" dirty="0" smtClean="0"/>
              <a:t>Basic philosophy of GST is that the tax shall travel with the respective goods/services till the end destination (i.e. consumption) by way of invoice credit mechanism. The receiver shall claim credit of tax paid till the preceding stage and utilize the same against his output liability so that the entire burden of tax is ultimately transferred to the end consumer.</a:t>
            </a:r>
          </a:p>
          <a:p>
            <a:r>
              <a:rPr lang="en-US" dirty="0" smtClean="0"/>
              <a:t>India has adopted dual model of GST due to its federal structure where Center as well as States have power to tax supply of goods/services.</a:t>
            </a:r>
          </a:p>
          <a:p>
            <a:r>
              <a:rPr lang="en-US" dirty="0" smtClean="0"/>
              <a:t>To enable seamless flow of credits across various States, determination of place of supply is relevant. Also to ensure that only goods and services are exported and not taxes, place of supply is required.</a:t>
            </a:r>
          </a:p>
          <a:p>
            <a:r>
              <a:rPr lang="en-US" dirty="0" smtClean="0"/>
              <a:t>Supplier of goods/services shall pay IGST/CGST+SGST on the basis of place of supply so that the receiver can claim credit of the same and utilize the same against his output tax.</a:t>
            </a:r>
          </a:p>
          <a:p>
            <a:r>
              <a:rPr lang="en-US" dirty="0" smtClean="0"/>
              <a:t>One can use an analogy of a football or a relay race. In football, ball has to pass through many players till it can reach the goal post. Similarly through place of supply, GST shall pass through many persons to reach the goal of place where consumption happens.</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3</a:t>
            </a:fld>
            <a:endParaRPr lang="en-US"/>
          </a:p>
        </p:txBody>
      </p:sp>
    </p:spTree>
    <p:extLst>
      <p:ext uri="{BB962C8B-B14F-4D97-AF65-F5344CB8AC3E}">
        <p14:creationId xmlns:p14="http://schemas.microsoft.com/office/powerpoint/2010/main" val="3015810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CONTRACT</a:t>
            </a:r>
            <a:endParaRPr lang="en-US" dirty="0"/>
          </a:p>
        </p:txBody>
      </p:sp>
      <p:sp>
        <p:nvSpPr>
          <p:cNvPr id="3" name="Content Placeholder 2"/>
          <p:cNvSpPr>
            <a:spLocks noGrp="1"/>
          </p:cNvSpPr>
          <p:nvPr>
            <p:ph idx="1"/>
          </p:nvPr>
        </p:nvSpPr>
        <p:spPr/>
        <p:txBody>
          <a:bodyPr/>
          <a:lstStyle/>
          <a:p>
            <a:r>
              <a:rPr lang="en-US" dirty="0" smtClean="0"/>
              <a:t>Deemed as a service (Schedule – II)</a:t>
            </a:r>
          </a:p>
          <a:p>
            <a:r>
              <a:rPr lang="en-US" dirty="0" smtClean="0"/>
              <a:t>Hence, place of supply provisions related to service shall apply. Place of supply shall be the location of immovable property.</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30</a:t>
            </a:fld>
            <a:endParaRPr lang="en-US"/>
          </a:p>
        </p:txBody>
      </p:sp>
    </p:spTree>
    <p:extLst>
      <p:ext uri="{BB962C8B-B14F-4D97-AF65-F5344CB8AC3E}">
        <p14:creationId xmlns:p14="http://schemas.microsoft.com/office/powerpoint/2010/main" val="2575096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RELATION TO IMMOVABLE PROPERTY ??</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Minister </a:t>
            </a:r>
            <a:r>
              <a:rPr lang="en-US" b="1" dirty="0" err="1"/>
              <a:t>Finansów</a:t>
            </a:r>
            <a:r>
              <a:rPr lang="en-US" b="1" dirty="0"/>
              <a:t> v. RR Donnelley Global Turnkey </a:t>
            </a:r>
            <a:r>
              <a:rPr lang="en-US" b="1" dirty="0" smtClean="0"/>
              <a:t>Solutions Poland </a:t>
            </a:r>
            <a:r>
              <a:rPr lang="en-US" b="1" dirty="0"/>
              <a:t>sp. z </a:t>
            </a:r>
            <a:r>
              <a:rPr lang="en-US" b="1" dirty="0" err="1"/>
              <a:t>o.o</a:t>
            </a:r>
            <a:r>
              <a:rPr lang="en-US" b="1" dirty="0" smtClean="0"/>
              <a:t>. (“RR”) (</a:t>
            </a:r>
            <a:r>
              <a:rPr lang="en-US" dirty="0"/>
              <a:t>Case C-155/12 (Judgment of the ECJ 2013</a:t>
            </a:r>
            <a:r>
              <a:rPr lang="en-US" dirty="0" smtClean="0"/>
              <a:t>)</a:t>
            </a:r>
          </a:p>
          <a:p>
            <a:r>
              <a:rPr lang="en-US" dirty="0" smtClean="0"/>
              <a:t>In this case, </a:t>
            </a:r>
            <a:r>
              <a:rPr lang="en-US" dirty="0"/>
              <a:t>RR provides to </a:t>
            </a:r>
            <a:r>
              <a:rPr lang="en-US" dirty="0" smtClean="0"/>
              <a:t>traders (from outside Poland) a </a:t>
            </a:r>
            <a:r>
              <a:rPr lang="en-US" dirty="0"/>
              <a:t>complex service relating to the storage of </a:t>
            </a:r>
            <a:r>
              <a:rPr lang="en-US" dirty="0" smtClean="0"/>
              <a:t>goods in Poland. </a:t>
            </a:r>
            <a:r>
              <a:rPr lang="en-US" dirty="0"/>
              <a:t>That service </a:t>
            </a:r>
            <a:r>
              <a:rPr lang="en-US" dirty="0" smtClean="0"/>
              <a:t>covers, inter </a:t>
            </a:r>
            <a:r>
              <a:rPr lang="en-US" dirty="0"/>
              <a:t>alia, admission of the goods to a warehouse, placing them on the appropriate storage shelves, </a:t>
            </a:r>
            <a:r>
              <a:rPr lang="en-US" dirty="0" smtClean="0"/>
              <a:t>storing those </a:t>
            </a:r>
            <a:r>
              <a:rPr lang="en-US" dirty="0"/>
              <a:t>goods, packaging the goods for customers and issuing, unloading and loading the goods. In </a:t>
            </a:r>
            <a:r>
              <a:rPr lang="en-US" dirty="0" smtClean="0"/>
              <a:t>addition, for </a:t>
            </a:r>
            <a:r>
              <a:rPr lang="en-US" dirty="0"/>
              <a:t>certain contractual partners which are suppliers of goods to computer companies, the service at </a:t>
            </a:r>
            <a:r>
              <a:rPr lang="en-US" dirty="0" smtClean="0"/>
              <a:t>issue also </a:t>
            </a:r>
            <a:r>
              <a:rPr lang="en-US" dirty="0"/>
              <a:t>includes the repackaging, into individual sets, of materials supplied in collective packaging. </a:t>
            </a:r>
            <a:r>
              <a:rPr lang="en-US" dirty="0" smtClean="0"/>
              <a:t>The provision </a:t>
            </a:r>
            <a:r>
              <a:rPr lang="en-US" dirty="0"/>
              <a:t>of storage space is only one of several elements of the logistics process which RR manages</a:t>
            </a:r>
            <a:r>
              <a:rPr lang="en-US" dirty="0" smtClean="0"/>
              <a:t>.</a:t>
            </a:r>
          </a:p>
          <a:p>
            <a:r>
              <a:rPr lang="en-US" dirty="0" smtClean="0"/>
              <a:t>Advance ruling authority held that it is a service connected with immovable property and hence place of supply is Poland and not the address of the recipient of service outside Poland.</a:t>
            </a:r>
          </a:p>
          <a:p>
            <a:r>
              <a:rPr lang="en-US" dirty="0"/>
              <a:t>Court of </a:t>
            </a:r>
            <a:r>
              <a:rPr lang="en-US" dirty="0" smtClean="0"/>
              <a:t>Justice held that in essence multiple supply shall be treated as a single supply if ancillary services is regarded by customer as a means of enjoying the main service and not an end in itself. Also held that said service shall come within the purview of “services related to immovable property” only if </a:t>
            </a:r>
            <a:r>
              <a:rPr lang="en-US" dirty="0"/>
              <a:t>the recipients of that service are given a right to use </a:t>
            </a:r>
            <a:r>
              <a:rPr lang="en-US" dirty="0" smtClean="0"/>
              <a:t>all or </a:t>
            </a:r>
            <a:r>
              <a:rPr lang="en-US" dirty="0"/>
              <a:t>part of expressly specific immovable property.</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31</a:t>
            </a:fld>
            <a:endParaRPr lang="en-US"/>
          </a:p>
        </p:txBody>
      </p:sp>
    </p:spTree>
    <p:extLst>
      <p:ext uri="{BB962C8B-B14F-4D97-AF65-F5344CB8AC3E}">
        <p14:creationId xmlns:p14="http://schemas.microsoft.com/office/powerpoint/2010/main" val="11223258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RESTAURANT/CATERING/FITNESS, ETC.</a:t>
            </a:r>
            <a:endParaRPr lang="en-US" dirty="0"/>
          </a:p>
        </p:txBody>
      </p:sp>
      <p:sp>
        <p:nvSpPr>
          <p:cNvPr id="3" name="Content Placeholder 2"/>
          <p:cNvSpPr>
            <a:spLocks noGrp="1"/>
          </p:cNvSpPr>
          <p:nvPr>
            <p:ph idx="1"/>
          </p:nvPr>
        </p:nvSpPr>
        <p:spPr/>
        <p:txBody>
          <a:bodyPr/>
          <a:lstStyle/>
          <a:p>
            <a:r>
              <a:rPr lang="en-US" dirty="0"/>
              <a:t>The place of supply of restaurant and catering services, personal grooming, fitness, beauty treatment, health service including cosmetic and plastic surgery shall be the location where the </a:t>
            </a:r>
            <a:r>
              <a:rPr lang="en-US" u="sng" dirty="0"/>
              <a:t>services are actually performed</a:t>
            </a:r>
            <a:r>
              <a:rPr lang="en-US" dirty="0"/>
              <a:t>. </a:t>
            </a:r>
            <a:endParaRPr lang="en-US" dirty="0" smtClean="0"/>
          </a:p>
          <a:p>
            <a:r>
              <a:rPr lang="en-US" dirty="0" smtClean="0"/>
              <a:t>What shall be the location of provider of service: Caterer registered in one State rendering catering service at a factory located in another State. Can the factory premises where he prepares food be regarded as a fixed establishment ??</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32</a:t>
            </a:fld>
            <a:endParaRPr lang="en-US"/>
          </a:p>
        </p:txBody>
      </p:sp>
    </p:spTree>
    <p:extLst>
      <p:ext uri="{BB962C8B-B14F-4D97-AF65-F5344CB8AC3E}">
        <p14:creationId xmlns:p14="http://schemas.microsoft.com/office/powerpoint/2010/main" val="363239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ELECTRONICALLY SUPPLIED SERVICES</a:t>
            </a:r>
            <a:r>
              <a:rPr lang="en-US" b="1" i="1" dirty="0"/>
              <a:t/>
            </a:r>
            <a:br>
              <a:rPr lang="en-US" b="1" i="1" dirty="0"/>
            </a:br>
            <a:r>
              <a:rPr lang="en-US" b="1" i="1" dirty="0"/>
              <a:t/>
            </a:r>
            <a:br>
              <a:rPr lang="en-US" b="1" i="1" dirty="0"/>
            </a:br>
            <a:endParaRPr lang="en-US" dirty="0"/>
          </a:p>
        </p:txBody>
      </p:sp>
      <p:sp>
        <p:nvSpPr>
          <p:cNvPr id="3" name="Content Placeholder 2"/>
          <p:cNvSpPr>
            <a:spLocks noGrp="1"/>
          </p:cNvSpPr>
          <p:nvPr>
            <p:ph idx="1"/>
          </p:nvPr>
        </p:nvSpPr>
        <p:spPr/>
        <p:txBody>
          <a:bodyPr/>
          <a:lstStyle/>
          <a:p>
            <a:r>
              <a:rPr lang="en-US" dirty="0" smtClean="0"/>
              <a:t>EU regulations provide that electronically supplied services include services rendered over the internet which are essentially automated and involve minimal human intervention e.g. data processing through cloud.</a:t>
            </a:r>
          </a:p>
          <a:p>
            <a:r>
              <a:rPr lang="en-US" dirty="0" smtClean="0"/>
              <a:t>Can the location of server be regarded as fixed establishment ??</a:t>
            </a:r>
          </a:p>
          <a:p>
            <a:r>
              <a:rPr lang="en-US" dirty="0" smtClean="0"/>
              <a:t>Registration required wherever servers are located.</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33</a:t>
            </a:fld>
            <a:endParaRPr lang="en-US"/>
          </a:p>
        </p:txBody>
      </p:sp>
    </p:spTree>
    <p:extLst>
      <p:ext uri="{BB962C8B-B14F-4D97-AF65-F5344CB8AC3E}">
        <p14:creationId xmlns:p14="http://schemas.microsoft.com/office/powerpoint/2010/main" val="841781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COMMERCE</a:t>
            </a:r>
            <a:endParaRPr lang="en-US" dirty="0"/>
          </a:p>
        </p:txBody>
      </p:sp>
      <p:sp>
        <p:nvSpPr>
          <p:cNvPr id="3" name="Content Placeholder 2"/>
          <p:cNvSpPr>
            <a:spLocks noGrp="1"/>
          </p:cNvSpPr>
          <p:nvPr>
            <p:ph idx="1"/>
          </p:nvPr>
        </p:nvSpPr>
        <p:spPr/>
        <p:txBody>
          <a:bodyPr/>
          <a:lstStyle/>
          <a:p>
            <a:r>
              <a:rPr lang="en-US" dirty="0" smtClean="0"/>
              <a:t>Platform providers – only agents – if they don’t physically pass goods, not liable. </a:t>
            </a:r>
          </a:p>
          <a:p>
            <a:r>
              <a:rPr lang="en-US" dirty="0" smtClean="0"/>
              <a:t>Otherwise location of warehouse will be the location of the supplier and the usual place of residence in case of B2C sales will be the location of recipient. In case of B2B, registered place of the recipient is the location of recipient.</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34</a:t>
            </a:fld>
            <a:endParaRPr lang="en-US"/>
          </a:p>
        </p:txBody>
      </p:sp>
    </p:spTree>
    <p:extLst>
      <p:ext uri="{BB962C8B-B14F-4D97-AF65-F5344CB8AC3E}">
        <p14:creationId xmlns:p14="http://schemas.microsoft.com/office/powerpoint/2010/main" val="5756278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869" y="685800"/>
            <a:ext cx="10089931" cy="1485900"/>
          </a:xfrm>
        </p:spPr>
        <p:txBody>
          <a:bodyPr/>
          <a:lstStyle/>
          <a:p>
            <a:r>
              <a:rPr lang="en-US" smtClean="0"/>
              <a:t>SERVICE RENDERED BY ONE DIVISION TO ANOTHER</a:t>
            </a:r>
            <a:endParaRPr lang="en-US"/>
          </a:p>
        </p:txBody>
      </p:sp>
      <p:sp>
        <p:nvSpPr>
          <p:cNvPr id="3" name="Content Placeholder 2"/>
          <p:cNvSpPr>
            <a:spLocks noGrp="1"/>
          </p:cNvSpPr>
          <p:nvPr>
            <p:ph idx="1"/>
          </p:nvPr>
        </p:nvSpPr>
        <p:spPr/>
        <p:txBody>
          <a:bodyPr/>
          <a:lstStyle/>
          <a:p>
            <a:r>
              <a:rPr lang="en-US" dirty="0" smtClean="0"/>
              <a:t>Q. No. </a:t>
            </a:r>
            <a:r>
              <a:rPr lang="en-US" dirty="0"/>
              <a:t>7</a:t>
            </a:r>
            <a:r>
              <a:rPr lang="en-US" dirty="0" smtClean="0"/>
              <a:t> on page 46 of FAQ’s state that registrations in different States shall be regarded as different taxable persons.</a:t>
            </a:r>
          </a:p>
          <a:p>
            <a:r>
              <a:rPr lang="en-US" dirty="0" smtClean="0"/>
              <a:t>What will happen to inter branch provision of services ?? E.g. head office and regional offices ??</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35</a:t>
            </a:fld>
            <a:endParaRPr lang="en-US"/>
          </a:p>
        </p:txBody>
      </p:sp>
    </p:spTree>
    <p:extLst>
      <p:ext uri="{BB962C8B-B14F-4D97-AF65-F5344CB8AC3E}">
        <p14:creationId xmlns:p14="http://schemas.microsoft.com/office/powerpoint/2010/main" val="19424493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REFUND OF TAX WRONGLY PAID (SEC. 53)</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87268016"/>
              </p:ext>
            </p:extLst>
          </p:nvPr>
        </p:nvGraphicFramePr>
        <p:xfrm>
          <a:off x="685800" y="2141538"/>
          <a:ext cx="10131425" cy="3649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en-US" smtClean="0"/>
              <a:t>Yagnesh Desai &amp; Co.</a:t>
            </a:r>
            <a:endParaRPr lang="en-US" dirty="0"/>
          </a:p>
        </p:txBody>
      </p:sp>
      <p:sp>
        <p:nvSpPr>
          <p:cNvPr id="3" name="Slide Number Placeholder 2"/>
          <p:cNvSpPr>
            <a:spLocks noGrp="1"/>
          </p:cNvSpPr>
          <p:nvPr>
            <p:ph type="sldNum" sz="quarter" idx="12"/>
          </p:nvPr>
        </p:nvSpPr>
        <p:spPr/>
        <p:txBody>
          <a:bodyPr/>
          <a:lstStyle/>
          <a:p>
            <a:fld id="{324D0E08-BFC1-4144-9BC1-7508A770EC4C}" type="slidenum">
              <a:rPr lang="en-US" smtClean="0"/>
              <a:t>36</a:t>
            </a:fld>
            <a:endParaRPr lang="en-US"/>
          </a:p>
        </p:txBody>
      </p:sp>
    </p:spTree>
    <p:extLst>
      <p:ext uri="{BB962C8B-B14F-4D97-AF65-F5344CB8AC3E}">
        <p14:creationId xmlns:p14="http://schemas.microsoft.com/office/powerpoint/2010/main" val="13939520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DETERMINATION OF EXPORT</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E</a:t>
            </a:r>
            <a:r>
              <a:rPr lang="en-US" b="1" dirty="0" smtClean="0"/>
              <a:t>xport </a:t>
            </a:r>
            <a:r>
              <a:rPr lang="en-US" b="1" dirty="0"/>
              <a:t>of </a:t>
            </a:r>
            <a:r>
              <a:rPr lang="en-US" b="1" dirty="0" smtClean="0"/>
              <a:t>goods</a:t>
            </a:r>
            <a:r>
              <a:rPr lang="en-US" dirty="0" smtClean="0"/>
              <a:t> </a:t>
            </a:r>
            <a:r>
              <a:rPr lang="en-US" dirty="0"/>
              <a:t>with its grammatical variations and cognate expressions, means taking out of India to a place outside </a:t>
            </a:r>
            <a:r>
              <a:rPr lang="en-US" dirty="0" smtClean="0"/>
              <a:t>India (Sec. 2(43))</a:t>
            </a:r>
          </a:p>
          <a:p>
            <a:r>
              <a:rPr lang="en-US" dirty="0"/>
              <a:t>T</a:t>
            </a:r>
            <a:r>
              <a:rPr lang="en-US" dirty="0" smtClean="0"/>
              <a:t>he </a:t>
            </a:r>
            <a:r>
              <a:rPr lang="en-US" dirty="0"/>
              <a:t>supply of any service shall be treated as “</a:t>
            </a:r>
            <a:r>
              <a:rPr lang="en-US" b="1" dirty="0"/>
              <a:t>export of service</a:t>
            </a:r>
            <a:r>
              <a:rPr lang="en-US" dirty="0"/>
              <a:t>” </a:t>
            </a:r>
            <a:r>
              <a:rPr lang="en-US" dirty="0" smtClean="0"/>
              <a:t>when:</a:t>
            </a:r>
            <a:r>
              <a:rPr lang="en-US" sz="2800" dirty="0" smtClean="0"/>
              <a:t> </a:t>
            </a:r>
          </a:p>
          <a:p>
            <a:pPr lvl="0">
              <a:buFont typeface="+mj-lt"/>
              <a:buAutoNum type="arabicParenR"/>
            </a:pPr>
            <a:r>
              <a:rPr lang="en-US" dirty="0" smtClean="0"/>
              <a:t>the </a:t>
            </a:r>
            <a:r>
              <a:rPr lang="en-US" dirty="0"/>
              <a:t>supplier of service is located in </a:t>
            </a:r>
            <a:r>
              <a:rPr lang="en-US" dirty="0" smtClean="0"/>
              <a:t>India,</a:t>
            </a:r>
            <a:endParaRPr lang="en-US" sz="2800" dirty="0"/>
          </a:p>
          <a:p>
            <a:pPr lvl="0">
              <a:buFont typeface="+mj-lt"/>
              <a:buAutoNum type="arabicParenR"/>
            </a:pPr>
            <a:r>
              <a:rPr lang="en-US" dirty="0" smtClean="0"/>
              <a:t>the </a:t>
            </a:r>
            <a:r>
              <a:rPr lang="en-US" dirty="0"/>
              <a:t>recipient of service is located outside India,</a:t>
            </a:r>
            <a:endParaRPr lang="en-US" sz="2800" dirty="0"/>
          </a:p>
          <a:p>
            <a:pPr>
              <a:buFont typeface="+mj-lt"/>
              <a:buAutoNum type="arabicParenR"/>
            </a:pPr>
            <a:r>
              <a:rPr lang="en-US" dirty="0" smtClean="0"/>
              <a:t>the </a:t>
            </a:r>
            <a:r>
              <a:rPr lang="en-US" dirty="0"/>
              <a:t>place of supply of service is outside India,</a:t>
            </a:r>
            <a:endParaRPr lang="en-US" sz="2800" dirty="0"/>
          </a:p>
          <a:p>
            <a:pPr>
              <a:buFont typeface="+mj-lt"/>
              <a:buAutoNum type="arabicParenR"/>
            </a:pPr>
            <a:r>
              <a:rPr lang="en-US" dirty="0" smtClean="0"/>
              <a:t>the </a:t>
            </a:r>
            <a:r>
              <a:rPr lang="en-US" dirty="0"/>
              <a:t>payment for such service has been received by the supplier of service in convertible foreign exchange, </a:t>
            </a:r>
            <a:r>
              <a:rPr lang="en-US" dirty="0" smtClean="0"/>
              <a:t>and</a:t>
            </a:r>
            <a:endParaRPr lang="en-US" sz="2800" dirty="0"/>
          </a:p>
          <a:p>
            <a:pPr>
              <a:buFont typeface="+mj-lt"/>
              <a:buAutoNum type="arabicParenR"/>
            </a:pPr>
            <a:r>
              <a:rPr lang="en-US" dirty="0" smtClean="0"/>
              <a:t>the </a:t>
            </a:r>
            <a:r>
              <a:rPr lang="en-US" dirty="0"/>
              <a:t>supplier of service and recipient of service are not merely establishments of a distinct person;</a:t>
            </a:r>
            <a:endParaRPr lang="en-US" sz="2800" dirty="0"/>
          </a:p>
          <a:p>
            <a:r>
              <a:rPr lang="en-US" dirty="0"/>
              <a:t>Explanation.- For the purposes of clause (e), an establishment of a person in India and any of his other establishment outside India shall be treated as establishments of distinct persons</a:t>
            </a:r>
            <a:r>
              <a:rPr lang="en-US" dirty="0" smtClean="0"/>
              <a:t>. (Sec. 2(44))</a:t>
            </a:r>
            <a:endParaRPr lang="en-US" dirty="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37</a:t>
            </a:fld>
            <a:endParaRPr lang="en-US"/>
          </a:p>
        </p:txBody>
      </p:sp>
    </p:spTree>
    <p:extLst>
      <p:ext uri="{BB962C8B-B14F-4D97-AF65-F5344CB8AC3E}">
        <p14:creationId xmlns:p14="http://schemas.microsoft.com/office/powerpoint/2010/main" val="23259415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WILL HAPPEN IN CASE OF PERSON VISITING FROM OUTSIDE INDIA ??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buFont typeface="Wingdings" charset="2"/>
              <a:buChar char="§"/>
            </a:pPr>
            <a:r>
              <a:rPr lang="en-US" dirty="0"/>
              <a:t>the supplier of service is located in </a:t>
            </a:r>
            <a:r>
              <a:rPr lang="en-US" dirty="0" smtClean="0"/>
              <a:t>India</a:t>
            </a:r>
            <a:endParaRPr lang="en-US" dirty="0"/>
          </a:p>
          <a:p>
            <a:pPr>
              <a:buFont typeface="Wingdings" charset="2"/>
              <a:buChar char="§"/>
            </a:pPr>
            <a:r>
              <a:rPr lang="en-US" dirty="0"/>
              <a:t>the recipient of service is located outside </a:t>
            </a:r>
            <a:r>
              <a:rPr lang="en-US" dirty="0" smtClean="0"/>
              <a:t>India : Definition of recipient of service covers usual place of residence. </a:t>
            </a:r>
          </a:p>
          <a:p>
            <a:pPr>
              <a:buFont typeface="Wingdings" charset="2"/>
              <a:buChar char="§"/>
            </a:pPr>
            <a:r>
              <a:rPr lang="en-US" dirty="0" smtClean="0"/>
              <a:t>the </a:t>
            </a:r>
            <a:r>
              <a:rPr lang="en-US" dirty="0"/>
              <a:t>place of supply of service is outside </a:t>
            </a:r>
            <a:r>
              <a:rPr lang="en-US" dirty="0" smtClean="0"/>
              <a:t>India: Location of recipient as per address on record. </a:t>
            </a:r>
            <a:r>
              <a:rPr lang="en-US" b="1" dirty="0" smtClean="0"/>
              <a:t>Address </a:t>
            </a:r>
            <a:r>
              <a:rPr lang="en-US" b="1" dirty="0"/>
              <a:t>on record</a:t>
            </a:r>
            <a:r>
              <a:rPr lang="en-US" dirty="0"/>
              <a:t> means the address of the recipient as available in the records of the </a:t>
            </a:r>
            <a:r>
              <a:rPr lang="en-US" dirty="0" smtClean="0"/>
              <a:t>supplier</a:t>
            </a:r>
            <a:endParaRPr lang="en-US" dirty="0"/>
          </a:p>
          <a:p>
            <a:pPr>
              <a:buFont typeface="Wingdings" charset="2"/>
              <a:buChar char="§"/>
            </a:pPr>
            <a:r>
              <a:rPr lang="en-US" dirty="0"/>
              <a:t>the payment for such service has been received by the supplier of service in convertible foreign exchange, and</a:t>
            </a:r>
          </a:p>
          <a:p>
            <a:pPr>
              <a:buFont typeface="Wingdings" charset="2"/>
              <a:buChar char="§"/>
            </a:pPr>
            <a:r>
              <a:rPr lang="en-US" dirty="0"/>
              <a:t>the supplier of service and recipient of service are not merely establishments of a distinct </a:t>
            </a:r>
            <a:r>
              <a:rPr lang="en-US" dirty="0" smtClean="0"/>
              <a:t>person</a:t>
            </a:r>
            <a:endParaRPr lang="en-US" dirty="0"/>
          </a:p>
          <a:p>
            <a:pPr>
              <a:buFont typeface="Wingdings" charset="2"/>
              <a:buChar char="§"/>
            </a:pPr>
            <a:r>
              <a:rPr lang="en-US" dirty="0" smtClean="0"/>
              <a:t>If all above conditions fulfilled, service shall be regarded as export of service.</a:t>
            </a:r>
            <a:endParaRPr lang="en-US" dirty="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38</a:t>
            </a:fld>
            <a:endParaRPr lang="en-US"/>
          </a:p>
        </p:txBody>
      </p:sp>
    </p:spTree>
    <p:extLst>
      <p:ext uri="{BB962C8B-B14F-4D97-AF65-F5344CB8AC3E}">
        <p14:creationId xmlns:p14="http://schemas.microsoft.com/office/powerpoint/2010/main" val="7079827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INDIA</a:t>
            </a:r>
            <a:endParaRPr lang="en-US" dirty="0"/>
          </a:p>
        </p:txBody>
      </p:sp>
      <p:sp>
        <p:nvSpPr>
          <p:cNvPr id="3" name="Content Placeholder 2"/>
          <p:cNvSpPr>
            <a:spLocks noGrp="1"/>
          </p:cNvSpPr>
          <p:nvPr>
            <p:ph idx="1"/>
          </p:nvPr>
        </p:nvSpPr>
        <p:spPr/>
        <p:txBody>
          <a:bodyPr>
            <a:normAutofit/>
          </a:bodyPr>
          <a:lstStyle/>
          <a:p>
            <a:pPr lvl="0"/>
            <a:r>
              <a:rPr lang="en-US" dirty="0"/>
              <a:t>“</a:t>
            </a:r>
            <a:r>
              <a:rPr lang="en-US" b="1" dirty="0"/>
              <a:t>India</a:t>
            </a:r>
            <a:r>
              <a:rPr lang="en-US" dirty="0"/>
              <a:t>” means,-</a:t>
            </a:r>
          </a:p>
          <a:p>
            <a:pPr lvl="0">
              <a:buFont typeface="Wingdings" panose="05000000000000000000" pitchFamily="2" charset="2"/>
              <a:buChar char="Ø"/>
            </a:pPr>
            <a:r>
              <a:rPr lang="en-US" dirty="0"/>
              <a:t>the territory of the Union as referred to in clauses (2) and (3) of Article 1 of the Constitution;</a:t>
            </a:r>
          </a:p>
          <a:p>
            <a:pPr lvl="0">
              <a:buFont typeface="Wingdings" panose="05000000000000000000" pitchFamily="2" charset="2"/>
              <a:buChar char="Ø"/>
            </a:pPr>
            <a:r>
              <a:rPr lang="en-US" dirty="0"/>
              <a:t>its territorial waters, continental shelf, exclusive economic zone or any other maritime zone as defined in the Territorial Waters, Continental Shelf, Exclusive Economic Zone and other Maritime Zones Act, 1976 (80 of 1976);</a:t>
            </a:r>
          </a:p>
          <a:p>
            <a:pPr lvl="0">
              <a:buFont typeface="Wingdings" panose="05000000000000000000" pitchFamily="2" charset="2"/>
              <a:buChar char="Ø"/>
            </a:pPr>
            <a:r>
              <a:rPr lang="en-US" dirty="0"/>
              <a:t>the seabed and the subsoil underlying the territorial waters;</a:t>
            </a:r>
          </a:p>
          <a:p>
            <a:pPr lvl="0">
              <a:buFont typeface="Wingdings" panose="05000000000000000000" pitchFamily="2" charset="2"/>
              <a:buChar char="Ø"/>
            </a:pPr>
            <a:r>
              <a:rPr lang="en-US" dirty="0"/>
              <a:t>the air space above its territory and territorial waters; and</a:t>
            </a:r>
          </a:p>
          <a:p>
            <a:pPr>
              <a:buFont typeface="Wingdings" panose="05000000000000000000" pitchFamily="2" charset="2"/>
              <a:buChar char="Ø"/>
            </a:pPr>
            <a:r>
              <a:rPr lang="en-US" dirty="0"/>
              <a:t>the installations, structures and vessels located in the continental shelf of India and the exclusive economic zone of India, for the purposes of prospecting or extraction or production of mineral oil and natural gas and supply </a:t>
            </a:r>
            <a:r>
              <a:rPr lang="en-US" dirty="0" smtClean="0"/>
              <a:t>thereof (Sec. 2(53))</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39</a:t>
            </a:fld>
            <a:endParaRPr lang="en-US"/>
          </a:p>
        </p:txBody>
      </p:sp>
    </p:spTree>
    <p:extLst>
      <p:ext uri="{BB962C8B-B14F-4D97-AF65-F5344CB8AC3E}">
        <p14:creationId xmlns:p14="http://schemas.microsoft.com/office/powerpoint/2010/main" val="1345872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TO DETERMINE PLACE OF SUPPLY</a:t>
            </a:r>
            <a:endParaRPr lang="en-US" dirty="0"/>
          </a:p>
        </p:txBody>
      </p:sp>
      <p:sp>
        <p:nvSpPr>
          <p:cNvPr id="3" name="Content Placeholder 2"/>
          <p:cNvSpPr>
            <a:spLocks noGrp="1"/>
          </p:cNvSpPr>
          <p:nvPr>
            <p:ph idx="1"/>
          </p:nvPr>
        </p:nvSpPr>
        <p:spPr/>
        <p:txBody>
          <a:bodyPr/>
          <a:lstStyle/>
          <a:p>
            <a:pPr lvl="1">
              <a:spcBef>
                <a:spcPts val="1000"/>
              </a:spcBef>
              <a:buFont typeface="Franklin Gothic Book" panose="020B0503020102020204" pitchFamily="34" charset="0"/>
              <a:buChar char="■"/>
            </a:pPr>
            <a:r>
              <a:rPr lang="en-US" sz="1800" dirty="0"/>
              <a:t>Article </a:t>
            </a:r>
            <a:r>
              <a:rPr lang="en-US" sz="1800" dirty="0" smtClean="0"/>
              <a:t>269A of 101</a:t>
            </a:r>
            <a:r>
              <a:rPr lang="en-US" sz="1800" baseline="30000" dirty="0" smtClean="0"/>
              <a:t>st</a:t>
            </a:r>
            <a:r>
              <a:rPr lang="en-US" sz="1800" dirty="0" smtClean="0"/>
              <a:t> Constitutional Amendment Act provides that </a:t>
            </a:r>
            <a:r>
              <a:rPr lang="en-US" sz="1800" dirty="0"/>
              <a:t>principles for determining the place of supply and when a supply of goods or services, or both take place in the course of inter-state trade or commerce shall be formulated by the </a:t>
            </a:r>
            <a:r>
              <a:rPr lang="en-US" sz="1800" dirty="0" smtClean="0"/>
              <a:t>Parliament.</a:t>
            </a:r>
            <a:endParaRPr lang="en-US" sz="1800" dirty="0"/>
          </a:p>
          <a:p>
            <a:r>
              <a:rPr lang="en-US" sz="1800" dirty="0" smtClean="0"/>
              <a:t>Accordingly chapter </a:t>
            </a:r>
            <a:r>
              <a:rPr lang="en-US" sz="1800" dirty="0"/>
              <a:t>IV (Sections 5 and 6) </a:t>
            </a:r>
            <a:r>
              <a:rPr lang="en-US" sz="1800" dirty="0" smtClean="0"/>
              <a:t>of the IGST Model Law </a:t>
            </a:r>
            <a:r>
              <a:rPr lang="en-US" sz="1800" dirty="0"/>
              <a:t>provides for principles on determination of Place of Supply for goods </a:t>
            </a:r>
            <a:r>
              <a:rPr lang="en-US" sz="1800" dirty="0" smtClean="0"/>
              <a:t>and services.</a:t>
            </a:r>
          </a:p>
          <a:p>
            <a:r>
              <a:rPr lang="en-US" sz="1800" dirty="0" smtClean="0"/>
              <a:t>Also Sec. 3 &amp; 3A of IGST determines when supply is inter-state or intra-state.</a:t>
            </a:r>
          </a:p>
          <a:p>
            <a:r>
              <a:rPr lang="en-US" sz="1800" dirty="0" smtClean="0"/>
              <a:t>Sec. 2(43) &amp; 2(44) of CGST/SGST Model Law provides for definition of export of goods &amp; services respectively.</a:t>
            </a:r>
          </a:p>
          <a:p>
            <a:r>
              <a:rPr lang="en-US" sz="1800" dirty="0" smtClean="0"/>
              <a:t>Likewise Sec. 2(51) &amp; 2(52) </a:t>
            </a:r>
            <a:r>
              <a:rPr lang="en-US" sz="1800" dirty="0"/>
              <a:t>of </a:t>
            </a:r>
            <a:r>
              <a:rPr lang="en-US" sz="1800" dirty="0" smtClean="0"/>
              <a:t>CGST/SGST Model </a:t>
            </a:r>
            <a:r>
              <a:rPr lang="en-US" sz="1800" dirty="0"/>
              <a:t>Law </a:t>
            </a:r>
            <a:r>
              <a:rPr lang="en-US" sz="1800" dirty="0" smtClean="0"/>
              <a:t>provides for definition of import of goods &amp; services.</a:t>
            </a:r>
            <a:endParaRPr lang="en-US" sz="1800" dirty="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4</a:t>
            </a:fld>
            <a:endParaRPr lang="en-US"/>
          </a:p>
        </p:txBody>
      </p:sp>
    </p:spTree>
    <p:extLst>
      <p:ext uri="{BB962C8B-B14F-4D97-AF65-F5344CB8AC3E}">
        <p14:creationId xmlns:p14="http://schemas.microsoft.com/office/powerpoint/2010/main" val="31028505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EXPORTS ARE ZERO RATED (SEC. 38)</a:t>
            </a:r>
            <a:endParaRPr lang="en-US" dirty="0"/>
          </a:p>
        </p:txBody>
      </p:sp>
      <p:sp>
        <p:nvSpPr>
          <p:cNvPr id="3" name="Content Placeholder 2"/>
          <p:cNvSpPr>
            <a:spLocks noGrp="1"/>
          </p:cNvSpPr>
          <p:nvPr>
            <p:ph idx="1"/>
          </p:nvPr>
        </p:nvSpPr>
        <p:spPr/>
        <p:txBody>
          <a:bodyPr/>
          <a:lstStyle/>
          <a:p>
            <a:r>
              <a:rPr lang="en-US" dirty="0" smtClean="0"/>
              <a:t>Refund of unutilized input tax credit available in case of:</a:t>
            </a:r>
          </a:p>
          <a:p>
            <a:pPr>
              <a:buFont typeface="Wingdings" panose="05000000000000000000" pitchFamily="2" charset="2"/>
              <a:buChar char="Ø"/>
            </a:pPr>
            <a:r>
              <a:rPr lang="en-US" dirty="0" smtClean="0"/>
              <a:t>Exports</a:t>
            </a:r>
          </a:p>
          <a:p>
            <a:pPr>
              <a:buFont typeface="Wingdings" panose="05000000000000000000" pitchFamily="2" charset="2"/>
              <a:buChar char="Ø"/>
            </a:pPr>
            <a:r>
              <a:rPr lang="en-US" dirty="0" smtClean="0"/>
              <a:t>Deemed Exports (viz. SEZ)</a:t>
            </a:r>
          </a:p>
          <a:p>
            <a:pPr>
              <a:buFont typeface="Wingdings" panose="05000000000000000000" pitchFamily="2" charset="2"/>
              <a:buChar char="Ø"/>
            </a:pPr>
            <a:r>
              <a:rPr lang="en-US" dirty="0"/>
              <a:t>C</a:t>
            </a:r>
            <a:r>
              <a:rPr lang="en-US" dirty="0" smtClean="0"/>
              <a:t>redit </a:t>
            </a:r>
            <a:r>
              <a:rPr lang="en-US" dirty="0"/>
              <a:t>has accumulated on account of rate of tax on inputs being higher than the rate of tax on outputs</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40</a:t>
            </a:fld>
            <a:endParaRPr lang="en-US"/>
          </a:p>
        </p:txBody>
      </p:sp>
    </p:spTree>
    <p:extLst>
      <p:ext uri="{BB962C8B-B14F-4D97-AF65-F5344CB8AC3E}">
        <p14:creationId xmlns:p14="http://schemas.microsoft.com/office/powerpoint/2010/main" val="27627670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DETERMINATION OF IMPORT (SEC. 2(51) &amp; 2(52))</a:t>
            </a:r>
            <a:endParaRPr lang="en-US" dirty="0"/>
          </a:p>
        </p:txBody>
      </p:sp>
      <p:sp>
        <p:nvSpPr>
          <p:cNvPr id="3" name="Content Placeholder 2"/>
          <p:cNvSpPr>
            <a:spLocks noGrp="1"/>
          </p:cNvSpPr>
          <p:nvPr>
            <p:ph idx="1"/>
          </p:nvPr>
        </p:nvSpPr>
        <p:spPr/>
        <p:txBody>
          <a:bodyPr>
            <a:normAutofit fontScale="92500" lnSpcReduction="20000"/>
          </a:bodyPr>
          <a:lstStyle/>
          <a:p>
            <a:r>
              <a:rPr lang="en-US" dirty="0"/>
              <a:t>“</a:t>
            </a:r>
            <a:r>
              <a:rPr lang="en-US" b="1" dirty="0"/>
              <a:t>import of goods</a:t>
            </a:r>
            <a:r>
              <a:rPr lang="en-US" dirty="0"/>
              <a:t>” with its grammatical variations and cognate expressions, means bringing into India from a place outside </a:t>
            </a:r>
            <a:r>
              <a:rPr lang="en-US" dirty="0" smtClean="0"/>
              <a:t>India (Sec. 2(51))</a:t>
            </a:r>
          </a:p>
          <a:p>
            <a:pPr lvl="0"/>
            <a:r>
              <a:rPr lang="en-US" dirty="0"/>
              <a:t>the supply of any service shall be treated as an </a:t>
            </a:r>
            <a:r>
              <a:rPr lang="en-US" b="1" dirty="0"/>
              <a:t>“import of service” </a:t>
            </a:r>
            <a:r>
              <a:rPr lang="en-US" dirty="0"/>
              <a:t>if,</a:t>
            </a:r>
          </a:p>
          <a:p>
            <a:pPr lvl="0">
              <a:buFont typeface="Wingdings" panose="05000000000000000000" pitchFamily="2" charset="2"/>
              <a:buChar char="Ø"/>
            </a:pPr>
            <a:r>
              <a:rPr lang="en-US" dirty="0"/>
              <a:t>the supplier of service is located outside India,</a:t>
            </a:r>
          </a:p>
          <a:p>
            <a:pPr lvl="0">
              <a:buFont typeface="Wingdings" panose="05000000000000000000" pitchFamily="2" charset="2"/>
              <a:buChar char="Ø"/>
            </a:pPr>
            <a:r>
              <a:rPr lang="en-US" dirty="0"/>
              <a:t>the recipient of service is located in India,</a:t>
            </a:r>
          </a:p>
          <a:p>
            <a:pPr lvl="0">
              <a:buFont typeface="Wingdings" panose="05000000000000000000" pitchFamily="2" charset="2"/>
              <a:buChar char="Ø"/>
            </a:pPr>
            <a:r>
              <a:rPr lang="en-US" dirty="0"/>
              <a:t>the place of supply of service is in India, and</a:t>
            </a:r>
          </a:p>
          <a:p>
            <a:pPr lvl="0">
              <a:buFont typeface="Wingdings" panose="05000000000000000000" pitchFamily="2" charset="2"/>
              <a:buChar char="Ø"/>
            </a:pPr>
            <a:r>
              <a:rPr lang="en-US" dirty="0"/>
              <a:t>the supplier of service and the recipient of service are not merely establishments of a distinct person;</a:t>
            </a:r>
          </a:p>
          <a:p>
            <a:r>
              <a:rPr lang="en-US" dirty="0" smtClean="0"/>
              <a:t>Explanation </a:t>
            </a:r>
            <a:r>
              <a:rPr lang="en-US" dirty="0"/>
              <a:t>1.- An establishment of a person in India and any of his other establishment outside India shall be treated as establishments of distinct persons.</a:t>
            </a:r>
          </a:p>
          <a:p>
            <a:r>
              <a:rPr lang="en-US" dirty="0"/>
              <a:t>Explanation 2.- A person carrying on a business through a branch or agency or representational office in any territory shall be treated as having an establishment </a:t>
            </a:r>
            <a:r>
              <a:rPr lang="en-US" dirty="0" smtClean="0"/>
              <a:t>in </a:t>
            </a:r>
            <a:r>
              <a:rPr lang="en-US" dirty="0"/>
              <a:t>that territory.</a:t>
            </a:r>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41</a:t>
            </a:fld>
            <a:endParaRPr lang="en-US"/>
          </a:p>
        </p:txBody>
      </p:sp>
    </p:spTree>
    <p:extLst>
      <p:ext uri="{BB962C8B-B14F-4D97-AF65-F5344CB8AC3E}">
        <p14:creationId xmlns:p14="http://schemas.microsoft.com/office/powerpoint/2010/main" val="16228781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IMPORTS ARE SUBJECT TO IGST</a:t>
            </a:r>
            <a:endParaRPr lang="en-US" dirty="0"/>
          </a:p>
        </p:txBody>
      </p:sp>
      <p:sp>
        <p:nvSpPr>
          <p:cNvPr id="3" name="Content Placeholder 2"/>
          <p:cNvSpPr>
            <a:spLocks noGrp="1"/>
          </p:cNvSpPr>
          <p:nvPr>
            <p:ph idx="1"/>
          </p:nvPr>
        </p:nvSpPr>
        <p:spPr/>
        <p:txBody>
          <a:bodyPr>
            <a:normAutofit/>
          </a:bodyPr>
          <a:lstStyle/>
          <a:p>
            <a:r>
              <a:rPr lang="en-US" dirty="0"/>
              <a:t>FAQ’s released on 21.09.2016 state at Q6 page no. 46 state that importation of goods is dealt separately under the Customs Act, 1962, wherein IGST shall be levied as additional duty of customs in addition to basic customs duty. Hence IGST shall be levied in similar manner as “CVD”. </a:t>
            </a:r>
          </a:p>
          <a:p>
            <a:r>
              <a:rPr lang="en-US" dirty="0"/>
              <a:t>In such scenario, valuation of imported goods shall be done as per Custom Valuation Rules and not GST Valuation Rules.</a:t>
            </a:r>
          </a:p>
          <a:p>
            <a:r>
              <a:rPr lang="en-US" dirty="0" smtClean="0"/>
              <a:t>In case of High Sea </a:t>
            </a:r>
            <a:r>
              <a:rPr lang="en-US" dirty="0"/>
              <a:t>transactions which happens outside India, </a:t>
            </a:r>
            <a:r>
              <a:rPr lang="en-US" dirty="0" smtClean="0"/>
              <a:t>IGST shall be payable by the eventual importer of goods as he is the one who clears the goods and bring the same in India. In case High Sea transaction happens in India (refer definition of India), original importer shall have to pay IGST while clearing the goods for warehouse and claim credit of the same while supplying the same to second importer (high sea purchaser) as he shall be liable to pay IGST/CGST+SGST on supply within India.</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42</a:t>
            </a:fld>
            <a:endParaRPr lang="en-US"/>
          </a:p>
        </p:txBody>
      </p:sp>
    </p:spTree>
    <p:extLst>
      <p:ext uri="{BB962C8B-B14F-4D97-AF65-F5344CB8AC3E}">
        <p14:creationId xmlns:p14="http://schemas.microsoft.com/office/powerpoint/2010/main" val="32481342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ILLUSTRATION</a:t>
            </a:r>
            <a:endParaRPr lang="en-US" dirty="0"/>
          </a:p>
        </p:txBody>
      </p:sp>
      <p:sp>
        <p:nvSpPr>
          <p:cNvPr id="3" name="Content Placeholder 2"/>
          <p:cNvSpPr>
            <a:spLocks noGrp="1"/>
          </p:cNvSpPr>
          <p:nvPr>
            <p:ph idx="1"/>
          </p:nvPr>
        </p:nvSpPr>
        <p:spPr/>
        <p:txBody>
          <a:bodyPr/>
          <a:lstStyle/>
          <a:p>
            <a:r>
              <a:rPr lang="en-US" dirty="0" smtClean="0"/>
              <a:t>Mr. A </a:t>
            </a:r>
            <a:r>
              <a:rPr lang="en-US" dirty="0"/>
              <a:t>which is located in India, imported one container of mandarin oranges from a supplier who is located in China. </a:t>
            </a:r>
            <a:r>
              <a:rPr lang="en-US" dirty="0" smtClean="0"/>
              <a:t>Before the goods enter “India”, Mr. A sells (“supplies”) the goods to its customer Mr. B in India. Mr. B thus clears the goods from Customs. This is an importation of goods by Mr. B and hence Mr. B shall be liable to pay IGST under Customs Act. Mr. A shall have no liability as the high sea sale has happened outside India.</a:t>
            </a:r>
          </a:p>
          <a:p>
            <a:r>
              <a:rPr lang="en-US" dirty="0" smtClean="0"/>
              <a:t>Issue in such case is how will one determine where the supply has taken place as India includes </a:t>
            </a:r>
            <a:r>
              <a:rPr lang="en-US" dirty="0"/>
              <a:t>its territorial waters, continental shelf, exclusive economic zone or any other maritime zone as defined in the Territorial Waters, Continental Shelf, Exclusive Economic Zone and other Maritime Zones Act, 1976 (80 of 1976</a:t>
            </a:r>
            <a:r>
              <a:rPr lang="en-US" dirty="0" smtClean="0"/>
              <a:t>).</a:t>
            </a:r>
            <a:endParaRPr lang="en-US" dirty="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43</a:t>
            </a:fld>
            <a:endParaRPr lang="en-US"/>
          </a:p>
        </p:txBody>
      </p:sp>
    </p:spTree>
    <p:extLst>
      <p:ext uri="{BB962C8B-B14F-4D97-AF65-F5344CB8AC3E}">
        <p14:creationId xmlns:p14="http://schemas.microsoft.com/office/powerpoint/2010/main" val="1262801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normAutofit/>
          </a:bodyPr>
          <a:lstStyle/>
          <a:p>
            <a:r>
              <a:rPr lang="en-US" dirty="0" smtClean="0"/>
              <a:t>Union territories ?? : </a:t>
            </a:r>
            <a:r>
              <a:rPr lang="en-US" dirty="0"/>
              <a:t>‘State’ is </a:t>
            </a:r>
            <a:r>
              <a:rPr lang="en-US" dirty="0" smtClean="0"/>
              <a:t>defined for </a:t>
            </a:r>
            <a:r>
              <a:rPr lang="en-US" dirty="0"/>
              <a:t>this purpose to include a Union territory with Legislature. </a:t>
            </a:r>
            <a:r>
              <a:rPr lang="en-US" dirty="0" smtClean="0"/>
              <a:t>Only </a:t>
            </a:r>
            <a:r>
              <a:rPr lang="en-US" dirty="0"/>
              <a:t>Delhi and </a:t>
            </a:r>
            <a:r>
              <a:rPr lang="en-US" dirty="0" err="1" smtClean="0"/>
              <a:t>Puducherry</a:t>
            </a:r>
            <a:r>
              <a:rPr lang="en-US" dirty="0" smtClean="0"/>
              <a:t> </a:t>
            </a:r>
            <a:r>
              <a:rPr lang="en-US" dirty="0"/>
              <a:t>are having Legislature. </a:t>
            </a:r>
            <a:endParaRPr lang="en-US" dirty="0" smtClean="0"/>
          </a:p>
          <a:p>
            <a:r>
              <a:rPr lang="en-US" dirty="0" smtClean="0"/>
              <a:t>Relevance of foreign currency in case of services ??</a:t>
            </a:r>
          </a:p>
          <a:p>
            <a:pPr lvl="2">
              <a:spcBef>
                <a:spcPts val="1000"/>
              </a:spcBef>
            </a:pPr>
            <a:r>
              <a:rPr lang="en-US" dirty="0"/>
              <a:t>No zero rating of </a:t>
            </a:r>
            <a:r>
              <a:rPr lang="en-US" dirty="0" smtClean="0"/>
              <a:t>international </a:t>
            </a:r>
            <a:r>
              <a:rPr lang="en-US" dirty="0"/>
              <a:t>freight - Service recipient located in </a:t>
            </a:r>
            <a:r>
              <a:rPr lang="en-US" dirty="0" smtClean="0"/>
              <a:t>India</a:t>
            </a:r>
          </a:p>
          <a:p>
            <a:pPr lvl="2">
              <a:spcBef>
                <a:spcPts val="1000"/>
              </a:spcBef>
            </a:pPr>
            <a:r>
              <a:rPr lang="en-US" dirty="0" smtClean="0"/>
              <a:t>Transactions in the course of exports or imports</a:t>
            </a:r>
          </a:p>
          <a:p>
            <a:r>
              <a:rPr lang="en-US" dirty="0" smtClean="0"/>
              <a:t>Services rendered by multiple offices inside and outside India - </a:t>
            </a:r>
            <a:r>
              <a:rPr lang="en-US" dirty="0"/>
              <a:t>H.M. Revenue and Customs v. Zurich Insurance </a:t>
            </a:r>
            <a:r>
              <a:rPr lang="en-US" dirty="0" smtClean="0"/>
              <a:t>Company, </a:t>
            </a:r>
            <a:r>
              <a:rPr lang="de-DE" dirty="0" smtClean="0"/>
              <a:t>PricewaterhouseCoopers </a:t>
            </a:r>
            <a:r>
              <a:rPr lang="de-DE" dirty="0"/>
              <a:t>AG in Switzerland (PwC</a:t>
            </a:r>
            <a:r>
              <a:rPr lang="de-DE" dirty="0" smtClean="0"/>
              <a:t>)</a:t>
            </a:r>
            <a:r>
              <a:rPr lang="en-US" dirty="0"/>
              <a:t> [2006] EWHC 593</a:t>
            </a:r>
          </a:p>
          <a:p>
            <a:endParaRPr lang="en-US" dirty="0" smtClean="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44</a:t>
            </a:fld>
            <a:endParaRPr lang="en-US"/>
          </a:p>
        </p:txBody>
      </p:sp>
    </p:spTree>
    <p:extLst>
      <p:ext uri="{BB962C8B-B14F-4D97-AF65-F5344CB8AC3E}">
        <p14:creationId xmlns:p14="http://schemas.microsoft.com/office/powerpoint/2010/main" val="898790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WITH CURRENT LAW</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57644442"/>
              </p:ext>
            </p:extLst>
          </p:nvPr>
        </p:nvGraphicFramePr>
        <p:xfrm>
          <a:off x="1143000" y="2165866"/>
          <a:ext cx="10428514" cy="4287520"/>
        </p:xfrm>
        <a:graphic>
          <a:graphicData uri="http://schemas.openxmlformats.org/drawingml/2006/table">
            <a:tbl>
              <a:tblPr firstRow="1" bandRow="1">
                <a:tableStyleId>{93296810-A885-4BE3-A3E7-6D5BEEA58F35}</a:tableStyleId>
              </a:tblPr>
              <a:tblGrid>
                <a:gridCol w="1894114"/>
                <a:gridCol w="8534400"/>
              </a:tblGrid>
              <a:tr h="370840">
                <a:tc>
                  <a:txBody>
                    <a:bodyPr/>
                    <a:lstStyle/>
                    <a:p>
                      <a:pPr algn="ctr"/>
                      <a:r>
                        <a:rPr lang="en-US" sz="1400" dirty="0" smtClean="0"/>
                        <a:t>RULE</a:t>
                      </a:r>
                      <a:endParaRPr lang="en-US" sz="1400" b="1" dirty="0">
                        <a:solidFill>
                          <a:schemeClr val="bg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kern="1200" baseline="0" dirty="0" smtClean="0"/>
                        <a:t>PARTICULARS</a:t>
                      </a:r>
                      <a:endParaRPr lang="en-US" sz="1400" b="1" dirty="0">
                        <a:solidFill>
                          <a:schemeClr val="bg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600" dirty="0" smtClean="0"/>
                        <a:t>3</a:t>
                      </a:r>
                      <a:endParaRPr lang="en-US" sz="16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Service</a:t>
                      </a:r>
                      <a:r>
                        <a:rPr lang="en-US" sz="1600" baseline="0" dirty="0" smtClean="0"/>
                        <a:t> shall be deemed to be provided where the service receiver is located</a:t>
                      </a:r>
                      <a:endParaRPr kumimoji="0" lang="en-US" sz="1600" b="1" i="1"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600" dirty="0" smtClean="0"/>
                        <a:t>4</a:t>
                      </a:r>
                      <a:endParaRPr lang="en-US" sz="16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smtClean="0">
                          <a:ln>
                            <a:noFill/>
                          </a:ln>
                          <a:effectLst/>
                        </a:rPr>
                        <a:t>Performance based services – Location of performance</a:t>
                      </a: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600" dirty="0" smtClean="0"/>
                        <a:t>5</a:t>
                      </a:r>
                      <a:endParaRPr lang="en-US" sz="16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smtClean="0">
                          <a:ln>
                            <a:noFill/>
                          </a:ln>
                          <a:effectLst/>
                        </a:rPr>
                        <a:t>Services relating to immovable property – Location of performance</a:t>
                      </a: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600" dirty="0" smtClean="0"/>
                        <a:t>6</a:t>
                      </a:r>
                      <a:endParaRPr lang="en-US" sz="16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smtClean="0">
                          <a:ln>
                            <a:noFill/>
                          </a:ln>
                          <a:effectLst/>
                        </a:rPr>
                        <a:t>Services relating to events -  Location of events</a:t>
                      </a: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600" dirty="0" smtClean="0"/>
                        <a:t>7</a:t>
                      </a:r>
                      <a:endParaRPr lang="en-US" sz="16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smtClean="0">
                          <a:ln>
                            <a:noFill/>
                          </a:ln>
                          <a:effectLst/>
                        </a:rPr>
                        <a:t>Service provided at more than one location</a:t>
                      </a: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600" dirty="0" smtClean="0"/>
                        <a:t>8</a:t>
                      </a:r>
                      <a:endParaRPr lang="en-US" sz="16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smtClean="0">
                          <a:ln>
                            <a:noFill/>
                          </a:ln>
                          <a:effectLst/>
                        </a:rPr>
                        <a:t>Services where provider and receiver are located in taxable territory</a:t>
                      </a: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600" dirty="0" smtClean="0"/>
                        <a:t>9</a:t>
                      </a:r>
                      <a:endParaRPr lang="en-US" sz="16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smtClean="0">
                          <a:ln>
                            <a:noFill/>
                          </a:ln>
                          <a:effectLst/>
                        </a:rPr>
                        <a:t>Specified Services -  Location of Service provider (Intermediary services)</a:t>
                      </a: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600" dirty="0" smtClean="0"/>
                        <a:t>10</a:t>
                      </a:r>
                      <a:endParaRPr lang="en-US" sz="16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smtClean="0">
                          <a:ln>
                            <a:noFill/>
                          </a:ln>
                          <a:effectLst/>
                        </a:rPr>
                        <a:t>Goods Transportation (excluding  mail / courier) – Location of destination of goods</a:t>
                      </a: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600" dirty="0" smtClean="0"/>
                        <a:t>11</a:t>
                      </a:r>
                      <a:endParaRPr lang="en-US" sz="16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smtClean="0">
                          <a:ln>
                            <a:noFill/>
                          </a:ln>
                          <a:effectLst/>
                        </a:rPr>
                        <a:t>Passenger Transportation Service – Place of embarkation</a:t>
                      </a: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600" dirty="0" smtClean="0"/>
                        <a:t>12</a:t>
                      </a:r>
                      <a:endParaRPr lang="en-US" sz="16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kern="1200" cap="none" normalizeH="0" baseline="0" dirty="0" smtClean="0">
                          <a:ln>
                            <a:noFill/>
                          </a:ln>
                          <a:effectLst/>
                        </a:rPr>
                        <a:t>Services provided on board of a conveyance - </a:t>
                      </a:r>
                      <a:r>
                        <a:rPr kumimoji="0" lang="en-IN" sz="1600" u="none" strike="noStrike" kern="1200" cap="none" normalizeH="0" baseline="0" dirty="0" smtClean="0">
                          <a:ln>
                            <a:noFill/>
                          </a:ln>
                          <a:effectLst/>
                        </a:rPr>
                        <a:t> First scheduled point of departure of that conveyance for the journey</a:t>
                      </a:r>
                      <a:endParaRPr kumimoji="0" lang="en-US" sz="1600" b="0" i="0" u="none" strike="noStrike" kern="1200" cap="none" normalizeH="0" baseline="0" dirty="0" smtClean="0">
                        <a:ln>
                          <a:noFill/>
                        </a:ln>
                        <a:solidFill>
                          <a:schemeClr val="tx1"/>
                        </a:solidFill>
                        <a:effectLst/>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1240971" y="1251858"/>
            <a:ext cx="10450286" cy="646331"/>
          </a:xfrm>
          <a:prstGeom prst="rect">
            <a:avLst/>
          </a:prstGeom>
          <a:noFill/>
        </p:spPr>
        <p:txBody>
          <a:bodyPr wrap="square" rtlCol="0">
            <a:spAutoFit/>
          </a:bodyPr>
          <a:lstStyle/>
          <a:p>
            <a:r>
              <a:rPr lang="en-US" dirty="0" smtClean="0"/>
              <a:t>Sec. 66B of Finance Act, 1994 read with Place of Provision of Service Rules, 2012 (‘POPSR’) provides for determination of place of service. It is based on destination principle.</a:t>
            </a:r>
            <a:endParaRPr lang="en-US" dirty="0"/>
          </a:p>
        </p:txBody>
      </p:sp>
      <p:sp>
        <p:nvSpPr>
          <p:cNvPr id="3" name="Footer Placeholder 2"/>
          <p:cNvSpPr>
            <a:spLocks noGrp="1"/>
          </p:cNvSpPr>
          <p:nvPr>
            <p:ph type="ftr" sz="quarter" idx="11"/>
          </p:nvPr>
        </p:nvSpPr>
        <p:spPr/>
        <p:txBody>
          <a:bodyPr/>
          <a:lstStyle/>
          <a:p>
            <a:r>
              <a:rPr lang="en-US" smtClean="0"/>
              <a:t>Yagnesh Desai &amp; Co.</a:t>
            </a:r>
            <a:endParaRPr lang="en-US"/>
          </a:p>
        </p:txBody>
      </p:sp>
      <p:sp>
        <p:nvSpPr>
          <p:cNvPr id="6" name="Slide Number Placeholder 5"/>
          <p:cNvSpPr>
            <a:spLocks noGrp="1"/>
          </p:cNvSpPr>
          <p:nvPr>
            <p:ph type="sldNum" sz="quarter" idx="12"/>
          </p:nvPr>
        </p:nvSpPr>
        <p:spPr/>
        <p:txBody>
          <a:bodyPr/>
          <a:lstStyle/>
          <a:p>
            <a:fld id="{324D0E08-BFC1-4144-9BC1-7508A770EC4C}" type="slidenum">
              <a:rPr lang="en-US" smtClean="0"/>
              <a:t>45</a:t>
            </a:fld>
            <a:endParaRPr lang="en-US"/>
          </a:p>
        </p:txBody>
      </p:sp>
    </p:spTree>
    <p:extLst>
      <p:ext uri="{BB962C8B-B14F-4D97-AF65-F5344CB8AC3E}">
        <p14:creationId xmlns:p14="http://schemas.microsoft.com/office/powerpoint/2010/main" val="36799829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COMPARISON WITH INTERNATIONAL PRECEDENTS</a:t>
            </a:r>
            <a:endParaRPr lang="en-US" sz="3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25214756"/>
              </p:ext>
            </p:extLst>
          </p:nvPr>
        </p:nvGraphicFramePr>
        <p:xfrm>
          <a:off x="1371599" y="1273629"/>
          <a:ext cx="10494579" cy="5273040"/>
        </p:xfrm>
        <a:graphic>
          <a:graphicData uri="http://schemas.openxmlformats.org/drawingml/2006/table">
            <a:tbl>
              <a:tblPr firstRow="1" bandRow="1">
                <a:tableStyleId>{93296810-A885-4BE3-A3E7-6D5BEEA58F35}</a:tableStyleId>
              </a:tblPr>
              <a:tblGrid>
                <a:gridCol w="1361091"/>
                <a:gridCol w="2343807"/>
                <a:gridCol w="3563006"/>
                <a:gridCol w="1492469"/>
                <a:gridCol w="1734206"/>
              </a:tblGrid>
              <a:tr h="370840">
                <a:tc>
                  <a:txBody>
                    <a:bodyPr/>
                    <a:lstStyle/>
                    <a:p>
                      <a:r>
                        <a:rPr lang="en-US" sz="1400" dirty="0" smtClean="0"/>
                        <a:t>TRANSACTION</a:t>
                      </a:r>
                      <a:endParaRPr lang="en-IN"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INDIA</a:t>
                      </a:r>
                      <a:endParaRPr lang="en-IN"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EUROPEAN UNION</a:t>
                      </a:r>
                      <a:endParaRPr lang="en-IN"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SINGAPORE / MALAYSIA</a:t>
                      </a:r>
                      <a:endParaRPr lang="en-IN"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CANADA</a:t>
                      </a:r>
                      <a:endParaRPr lang="en-IN"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400" dirty="0" smtClean="0"/>
                        <a:t>Supply of Goods</a:t>
                      </a:r>
                      <a:endParaRPr lang="en-IN"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charset="0"/>
                        <a:buChar char="•"/>
                      </a:pPr>
                      <a:r>
                        <a:rPr lang="en-US" sz="1400" dirty="0" smtClean="0"/>
                        <a:t>Location</a:t>
                      </a:r>
                      <a:r>
                        <a:rPr lang="en-US" sz="1400" baseline="0" dirty="0" smtClean="0"/>
                        <a:t> where journey terminates.</a:t>
                      </a:r>
                    </a:p>
                    <a:p>
                      <a:pPr marL="285750" indent="-285750">
                        <a:buFont typeface="Arial" charset="0"/>
                        <a:buChar char="•"/>
                      </a:pPr>
                      <a:r>
                        <a:rPr lang="en-US" sz="1400" baseline="0" dirty="0" smtClean="0"/>
                        <a:t>Location of goods where movement is not involved.</a:t>
                      </a:r>
                    </a:p>
                    <a:p>
                      <a:pPr marL="285750" indent="-285750">
                        <a:buFont typeface="Arial" charset="0"/>
                        <a:buChar char="•"/>
                      </a:pPr>
                      <a:r>
                        <a:rPr lang="en-US" sz="1400" baseline="0" dirty="0" smtClean="0"/>
                        <a:t>In-transit – location of first buyer</a:t>
                      </a:r>
                    </a:p>
                    <a:p>
                      <a:pPr marL="285750" indent="-285750">
                        <a:buFont typeface="Arial" charset="0"/>
                        <a:buChar char="•"/>
                      </a:pPr>
                      <a:r>
                        <a:rPr lang="en-US" sz="1400" baseline="0" dirty="0" smtClean="0"/>
                        <a:t>Location of goods when taken on board of a conveyance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6688" indent="-166688">
                        <a:buFont typeface="Arial" pitchFamily="34" charset="0"/>
                        <a:buChar char="•"/>
                      </a:pPr>
                      <a:r>
                        <a:rPr lang="en-US" sz="1400" kern="1200" dirty="0" smtClean="0"/>
                        <a:t>Place where transport of the goods to the person acquiring them ends, or</a:t>
                      </a:r>
                    </a:p>
                    <a:p>
                      <a:pPr marL="166688" indent="-166688">
                        <a:buFont typeface="Arial" pitchFamily="34" charset="0"/>
                        <a:buChar char="•"/>
                      </a:pPr>
                      <a:r>
                        <a:rPr lang="en-US" sz="1400" dirty="0" smtClean="0"/>
                        <a:t>Location of the goods at the time of supply where the goods are not dispatched or transported</a:t>
                      </a:r>
                      <a:endParaRPr lang="en-IN"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400" dirty="0" smtClean="0"/>
                        <a:t>Place of location of goods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400" dirty="0" smtClean="0"/>
                        <a:t>Province of the recipient of goods</a:t>
                      </a:r>
                      <a:endParaRPr lang="en-IN"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400" dirty="0" smtClean="0"/>
                        <a:t>Supply of Services –</a:t>
                      </a:r>
                      <a:r>
                        <a:rPr lang="en-US" sz="1400" baseline="0" dirty="0" smtClean="0"/>
                        <a:t> B2B</a:t>
                      </a:r>
                      <a:endParaRPr lang="en-IN"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charset="0"/>
                        <a:buChar char="•"/>
                      </a:pPr>
                      <a:r>
                        <a:rPr lang="en-US" sz="1400" dirty="0" smtClean="0"/>
                        <a:t>Registered place or</a:t>
                      </a:r>
                    </a:p>
                    <a:p>
                      <a:pPr marL="285750" indent="-285750">
                        <a:buFont typeface="Arial" charset="0"/>
                        <a:buChar char="•"/>
                      </a:pPr>
                      <a:r>
                        <a:rPr lang="en-US" sz="1400" dirty="0" smtClean="0"/>
                        <a:t>Fixed establishment or</a:t>
                      </a:r>
                    </a:p>
                    <a:p>
                      <a:pPr marL="285750" indent="-285750">
                        <a:buFont typeface="Arial" charset="0"/>
                        <a:buChar char="•"/>
                      </a:pPr>
                      <a:r>
                        <a:rPr lang="en-US" sz="1400" dirty="0" smtClean="0"/>
                        <a:t>Usual</a:t>
                      </a:r>
                      <a:r>
                        <a:rPr lang="en-US" sz="1400" baseline="0" dirty="0" smtClean="0"/>
                        <a:t> residence</a:t>
                      </a:r>
                      <a:endParaRPr lang="en-US" sz="1400" dirty="0" smtClean="0"/>
                    </a:p>
                    <a:p>
                      <a:pPr marL="285750" indent="-285750">
                        <a:buFont typeface="Arial" charset="0"/>
                        <a:buChar char="•"/>
                      </a:pPr>
                      <a:r>
                        <a:rPr lang="en-US" sz="1400" dirty="0" smtClean="0"/>
                        <a:t>In</a:t>
                      </a:r>
                      <a:r>
                        <a:rPr lang="en-US" sz="1400" baseline="0" dirty="0" smtClean="0"/>
                        <a:t> case of multiple establishments, the one most directly connected</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6688" marR="0" indent="-16668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dirty="0" smtClean="0"/>
                        <a:t>Place where customer has established his business, or </a:t>
                      </a:r>
                    </a:p>
                    <a:p>
                      <a:pPr marL="166688" marR="0" indent="-16668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dirty="0" smtClean="0"/>
                        <a:t>Location of a fixed establishment to which services are provided, or </a:t>
                      </a:r>
                    </a:p>
                    <a:p>
                      <a:pPr marL="166688" marR="0" indent="-16668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dirty="0" smtClean="0"/>
                        <a:t>Place where the customer usually resides</a:t>
                      </a:r>
                      <a:endParaRPr lang="en-IN"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US" sz="1400" dirty="0" smtClean="0"/>
                        <a:t>All services provided by service providers in the country or received by a service recipient</a:t>
                      </a:r>
                      <a:r>
                        <a:rPr lang="en-US" sz="1400" baseline="0" dirty="0" smtClean="0"/>
                        <a:t> </a:t>
                      </a:r>
                      <a:r>
                        <a:rPr lang="en-US" sz="1400" dirty="0" smtClean="0"/>
                        <a:t>from abroad are treated as provided in the country</a:t>
                      </a:r>
                      <a:endParaRPr lang="en-IN" sz="1400" b="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111125" indent="-111125">
                        <a:buFont typeface="Arial" pitchFamily="34" charset="0"/>
                        <a:buChar char="•"/>
                      </a:pPr>
                      <a:r>
                        <a:rPr lang="en-IN" sz="1400" baseline="0" dirty="0" smtClean="0"/>
                        <a:t>Business/ home address of service recipient.</a:t>
                      </a:r>
                    </a:p>
                    <a:p>
                      <a:pPr marL="111125" indent="-111125">
                        <a:buFont typeface="Arial" pitchFamily="34" charset="0"/>
                        <a:buChar char="•"/>
                      </a:pPr>
                      <a:r>
                        <a:rPr lang="en-US" sz="1400" baseline="0" dirty="0" smtClean="0"/>
                        <a:t>Where address is not available, the province in which service is primarily performed.</a:t>
                      </a:r>
                      <a:endParaRPr lang="en-IN"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Supply of Services –</a:t>
                      </a:r>
                      <a:r>
                        <a:rPr lang="en-US" sz="1400" baseline="0" dirty="0" smtClean="0"/>
                        <a:t> B2C</a:t>
                      </a:r>
                      <a:endParaRPr lang="en-IN"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charset="0"/>
                        <a:buChar char="•"/>
                      </a:pPr>
                      <a:r>
                        <a:rPr lang="en-US" sz="1400" dirty="0" smtClean="0"/>
                        <a:t>Fixed establishment</a:t>
                      </a:r>
                      <a:r>
                        <a:rPr lang="en-US" sz="1400" baseline="0" dirty="0" smtClean="0"/>
                        <a:t> or</a:t>
                      </a:r>
                      <a:endParaRPr lang="en-US" sz="1400" dirty="0" smtClean="0"/>
                    </a:p>
                    <a:p>
                      <a:pPr marL="285750" indent="-285750">
                        <a:buFont typeface="Arial" charset="0"/>
                        <a:buChar char="•"/>
                      </a:pPr>
                      <a:r>
                        <a:rPr lang="en-US" sz="1400" dirty="0" smtClean="0"/>
                        <a:t>Usual place of residence</a:t>
                      </a:r>
                    </a:p>
                    <a:p>
                      <a:pPr marL="285750" indent="-285750">
                        <a:buFont typeface="Arial" charset="0"/>
                        <a:buChar char="•"/>
                      </a:pPr>
                      <a:r>
                        <a:rPr lang="en-US" sz="1400" dirty="0" smtClean="0"/>
                        <a:t>If not determined as above, place of</a:t>
                      </a:r>
                      <a:r>
                        <a:rPr lang="en-US" sz="1400" baseline="0" dirty="0" smtClean="0"/>
                        <a:t> supplier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6688" marR="0" indent="-16668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dirty="0" smtClean="0"/>
                        <a:t>Place where supplier has established his business, or </a:t>
                      </a:r>
                    </a:p>
                    <a:p>
                      <a:pPr marL="166688" marR="0" indent="-16668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dirty="0" smtClean="0"/>
                        <a:t>Location of a fixed establishment from which services are provided, or </a:t>
                      </a:r>
                    </a:p>
                    <a:p>
                      <a:pPr marL="166688" marR="0" indent="-16668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dirty="0" smtClean="0"/>
                        <a:t>Place where the supplier usually resides</a:t>
                      </a:r>
                      <a:endParaRPr lang="en-IN"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N" dirty="0"/>
                    </a:p>
                  </a:txBody>
                  <a:tcPr/>
                </a:tc>
                <a:tc vMerge="1">
                  <a:txBody>
                    <a:bodyPr/>
                    <a:lstStyle/>
                    <a:p>
                      <a:endParaRPr lang="en-IN" dirty="0"/>
                    </a:p>
                  </a:txBody>
                  <a:tcPr/>
                </a:tc>
              </a:tr>
            </a:tbl>
          </a:graphicData>
        </a:graphic>
      </p:graphicFrame>
      <p:sp>
        <p:nvSpPr>
          <p:cNvPr id="3" name="Footer Placeholder 2"/>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46</a:t>
            </a:fld>
            <a:endParaRPr lang="en-US"/>
          </a:p>
        </p:txBody>
      </p:sp>
    </p:spTree>
    <p:extLst>
      <p:ext uri="{BB962C8B-B14F-4D97-AF65-F5344CB8AC3E}">
        <p14:creationId xmlns:p14="http://schemas.microsoft.com/office/powerpoint/2010/main" val="7654464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COMPARISON WITH INTERNATIONAL PRECEDENTS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806766"/>
              </p:ext>
            </p:extLst>
          </p:nvPr>
        </p:nvGraphicFramePr>
        <p:xfrm>
          <a:off x="945931" y="1428750"/>
          <a:ext cx="10878207" cy="5019040"/>
        </p:xfrm>
        <a:graphic>
          <a:graphicData uri="http://schemas.openxmlformats.org/drawingml/2006/table">
            <a:tbl>
              <a:tblPr firstRow="1" bandRow="1">
                <a:tableStyleId>{93296810-A885-4BE3-A3E7-6D5BEEA58F35}</a:tableStyleId>
              </a:tblPr>
              <a:tblGrid>
                <a:gridCol w="1351886"/>
                <a:gridCol w="3105500"/>
                <a:gridCol w="2483009"/>
                <a:gridCol w="1870461"/>
                <a:gridCol w="2067351"/>
              </a:tblGrid>
              <a:tr h="370840">
                <a:tc>
                  <a:txBody>
                    <a:bodyPr/>
                    <a:lstStyle/>
                    <a:p>
                      <a:pPr algn="ctr"/>
                      <a:r>
                        <a:rPr lang="en-US" sz="1300" dirty="0" smtClean="0"/>
                        <a:t>TRANSACTION</a:t>
                      </a:r>
                      <a:endParaRPr lang="en-IN"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INDIA</a:t>
                      </a:r>
                      <a:endParaRPr lang="en-IN"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EUROPEAN UNION</a:t>
                      </a:r>
                      <a:endParaRPr lang="en-IN" sz="13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SINGAPORE / MALAYSIA</a:t>
                      </a:r>
                      <a:endParaRPr lang="en-IN" sz="13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CANADA</a:t>
                      </a:r>
                      <a:endParaRPr lang="en-IN" sz="13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300" dirty="0" smtClean="0"/>
                        <a:t>Key Exceptions to the General Rule</a:t>
                      </a:r>
                      <a:endParaRPr lang="en-IN"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6688" indent="-166688">
                        <a:buFont typeface="Arial" pitchFamily="34" charset="0"/>
                        <a:buChar char="•"/>
                      </a:pPr>
                      <a:r>
                        <a:rPr lang="en-IN" sz="1300" kern="1200" dirty="0" smtClean="0"/>
                        <a:t>Services related to immovable property </a:t>
                      </a:r>
                    </a:p>
                    <a:p>
                      <a:pPr marL="623888" lvl="1" indent="-166688">
                        <a:buFont typeface="Courier New" pitchFamily="49" charset="0"/>
                        <a:buChar char="o"/>
                      </a:pPr>
                      <a:r>
                        <a:rPr lang="en-IN" sz="1300" kern="1200" dirty="0" smtClean="0"/>
                        <a:t>Location of immovable property, </a:t>
                      </a:r>
                    </a:p>
                    <a:p>
                      <a:pPr marL="166688" indent="-166688">
                        <a:buFont typeface="Arial" pitchFamily="34" charset="0"/>
                        <a:buChar char="•"/>
                      </a:pPr>
                      <a:r>
                        <a:rPr lang="en-IN" sz="1300" kern="1200" dirty="0" smtClean="0"/>
                        <a:t>Passenger transport </a:t>
                      </a:r>
                    </a:p>
                    <a:p>
                      <a:pPr marL="623888" lvl="1" indent="-166688">
                        <a:buFont typeface="Courier New" pitchFamily="49" charset="0"/>
                        <a:buChar char="o"/>
                      </a:pPr>
                      <a:r>
                        <a:rPr lang="en-IN" sz="1300" kern="1200" dirty="0" smtClean="0"/>
                        <a:t>B2B:</a:t>
                      </a:r>
                      <a:r>
                        <a:rPr lang="en-IN" sz="1300" kern="1200" baseline="0" dirty="0" smtClean="0"/>
                        <a:t> Location of registered recipient; B2C location of embarkation</a:t>
                      </a:r>
                      <a:endParaRPr lang="en-IN" sz="1300" kern="1200" dirty="0" smtClean="0"/>
                    </a:p>
                    <a:p>
                      <a:pPr marL="166688" indent="-166688">
                        <a:buFont typeface="Arial" pitchFamily="34" charset="0"/>
                        <a:buChar char="•"/>
                      </a:pPr>
                      <a:r>
                        <a:rPr lang="en-IN" sz="1300" kern="1200" dirty="0" smtClean="0"/>
                        <a:t>Transport of goods </a:t>
                      </a:r>
                    </a:p>
                    <a:p>
                      <a:pPr marL="623888" lvl="1" indent="-166688">
                        <a:buFont typeface="Courier New" pitchFamily="49" charset="0"/>
                        <a:buChar char="o"/>
                      </a:pPr>
                      <a:r>
                        <a:rPr lang="en-IN" sz="1300" kern="1200" dirty="0" smtClean="0"/>
                        <a:t>B2B:</a:t>
                      </a:r>
                      <a:r>
                        <a:rPr lang="en-IN" sz="1300" kern="1200" baseline="0" dirty="0" smtClean="0"/>
                        <a:t> Location of registered recipient; B2C location where goods handed for transportation</a:t>
                      </a:r>
                      <a:endParaRPr lang="en-IN" sz="1300" kern="1200" dirty="0" smtClean="0"/>
                    </a:p>
                    <a:p>
                      <a:pPr marL="166688" indent="-166688">
                        <a:buFont typeface="Arial" pitchFamily="34" charset="0"/>
                        <a:buChar char="•"/>
                      </a:pPr>
                      <a:r>
                        <a:rPr lang="en-IN" sz="1300" kern="1200" dirty="0" smtClean="0"/>
                        <a:t>Admission to events</a:t>
                      </a:r>
                    </a:p>
                    <a:p>
                      <a:pPr marL="623888" lvl="1" indent="-166688">
                        <a:buFont typeface="Courier New" pitchFamily="49" charset="0"/>
                        <a:buChar char="o"/>
                      </a:pPr>
                      <a:r>
                        <a:rPr lang="en-IN" sz="1300" kern="1200" dirty="0" smtClean="0"/>
                        <a:t>Location of the event </a:t>
                      </a:r>
                    </a:p>
                    <a:p>
                      <a:pPr marL="166688" indent="-166688">
                        <a:buFont typeface="Arial" pitchFamily="34" charset="0"/>
                        <a:buChar char="•"/>
                      </a:pPr>
                      <a:r>
                        <a:rPr lang="en-IN" sz="1300" kern="1200" dirty="0" smtClean="0"/>
                        <a:t>Organization</a:t>
                      </a:r>
                      <a:r>
                        <a:rPr lang="en-IN" sz="1300" kern="1200" baseline="0" dirty="0" smtClean="0"/>
                        <a:t> of events: registered recipient in case of B2B and place of event in B2C</a:t>
                      </a:r>
                      <a:endParaRPr lang="en-IN" sz="1300" kern="1200" dirty="0" smtClean="0"/>
                    </a:p>
                    <a:p>
                      <a:pPr marL="166688" marR="0" indent="-166688" algn="l" defTabSz="914400" rtl="0" eaLnBrk="1" fontAlgn="auto" latinLnBrk="0" hangingPunct="1">
                        <a:lnSpc>
                          <a:spcPct val="100000"/>
                        </a:lnSpc>
                        <a:spcBef>
                          <a:spcPts val="0"/>
                        </a:spcBef>
                        <a:spcAft>
                          <a:spcPts val="0"/>
                        </a:spcAft>
                        <a:buClrTx/>
                        <a:buSzTx/>
                        <a:buFont typeface="Arial" pitchFamily="34" charset="0"/>
                        <a:buChar char="•"/>
                        <a:tabLst/>
                        <a:defRPr/>
                      </a:pPr>
                      <a:r>
                        <a:rPr lang="en-IN" sz="1300" kern="1200" dirty="0" smtClean="0"/>
                        <a:t>Training &amp; performance appraisal: </a:t>
                      </a:r>
                      <a:r>
                        <a:rPr lang="en-IN" sz="1300" kern="1200" baseline="0" dirty="0" smtClean="0"/>
                        <a:t>registered recipient in case of B2B and place of event in B2C</a:t>
                      </a:r>
                      <a:endParaRPr lang="en-IN" sz="1300" kern="1200" dirty="0" smtClean="0"/>
                    </a:p>
                    <a:p>
                      <a:pPr marL="166688" marR="0" indent="-166688" algn="l" defTabSz="914400" rtl="0" eaLnBrk="1" fontAlgn="auto" latinLnBrk="0" hangingPunct="1">
                        <a:lnSpc>
                          <a:spcPct val="100000"/>
                        </a:lnSpc>
                        <a:spcBef>
                          <a:spcPts val="0"/>
                        </a:spcBef>
                        <a:spcAft>
                          <a:spcPts val="0"/>
                        </a:spcAft>
                        <a:buClrTx/>
                        <a:buSzTx/>
                        <a:buFont typeface="Arial" pitchFamily="34" charset="0"/>
                        <a:buChar char="•"/>
                        <a:tabLst/>
                        <a:defRPr/>
                      </a:pPr>
                      <a:r>
                        <a:rPr lang="en-IN" sz="1300" kern="1200" dirty="0" smtClean="0"/>
                        <a:t>Banking &amp; insurance:</a:t>
                      </a:r>
                      <a:r>
                        <a:rPr lang="en-IN" sz="1300" kern="1200" baseline="0" dirty="0" smtClean="0"/>
                        <a:t> refer slide 25</a:t>
                      </a:r>
                      <a:endParaRPr lang="en-IN" sz="1300" kern="1200" dirty="0" smtClean="0"/>
                    </a:p>
                    <a:p>
                      <a:pPr marL="166688" marR="0" indent="-166688" algn="l" defTabSz="914400" rtl="0" eaLnBrk="1" fontAlgn="auto" latinLnBrk="0" hangingPunct="1">
                        <a:lnSpc>
                          <a:spcPct val="100000"/>
                        </a:lnSpc>
                        <a:spcBef>
                          <a:spcPts val="0"/>
                        </a:spcBef>
                        <a:spcAft>
                          <a:spcPts val="0"/>
                        </a:spcAft>
                        <a:buClrTx/>
                        <a:buSzTx/>
                        <a:buFont typeface="Arial" pitchFamily="34" charset="0"/>
                        <a:buChar char="•"/>
                        <a:tabLst/>
                        <a:defRPr/>
                      </a:pPr>
                      <a:r>
                        <a:rPr lang="en-IN" sz="1300" kern="1200" dirty="0" smtClean="0"/>
                        <a:t>Restaurant, catering services </a:t>
                      </a:r>
                      <a:r>
                        <a:rPr lang="en-US" sz="1300" dirty="0" smtClean="0"/>
                        <a:t>and other personal services like beauty treatment </a:t>
                      </a:r>
                      <a:endParaRPr lang="en-IN" sz="1300" kern="1200" dirty="0" smtClean="0"/>
                    </a:p>
                    <a:p>
                      <a:pPr marL="623888" lvl="1" indent="-166688">
                        <a:buFont typeface="Courier New" pitchFamily="49" charset="0"/>
                        <a:buChar char="o"/>
                      </a:pPr>
                      <a:r>
                        <a:rPr lang="en-IN" sz="1300" kern="1200" dirty="0" smtClean="0"/>
                        <a:t>Place of performance</a:t>
                      </a:r>
                    </a:p>
                    <a:p>
                      <a:endParaRPr lang="en-IN"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6688" indent="-166688">
                        <a:buFont typeface="Arial" pitchFamily="34" charset="0"/>
                        <a:buChar char="•"/>
                      </a:pPr>
                      <a:r>
                        <a:rPr lang="en-IN" sz="1300" kern="1200" dirty="0" smtClean="0"/>
                        <a:t>Services connected with immovable property </a:t>
                      </a:r>
                    </a:p>
                    <a:p>
                      <a:pPr marL="623888" lvl="1" indent="-166688">
                        <a:buFont typeface="Courier New" pitchFamily="49" charset="0"/>
                        <a:buChar char="o"/>
                      </a:pPr>
                      <a:r>
                        <a:rPr lang="en-IN" sz="1300" kern="1200" dirty="0" smtClean="0"/>
                        <a:t>Location of immovable property, </a:t>
                      </a:r>
                    </a:p>
                    <a:p>
                      <a:pPr marL="166688" indent="-166688">
                        <a:buFont typeface="Arial" pitchFamily="34" charset="0"/>
                        <a:buChar char="•"/>
                      </a:pPr>
                      <a:r>
                        <a:rPr lang="en-IN" sz="1300" kern="1200" dirty="0" smtClean="0"/>
                        <a:t>Passenger transport </a:t>
                      </a:r>
                    </a:p>
                    <a:p>
                      <a:pPr marL="623888" lvl="1" indent="-166688">
                        <a:buFont typeface="Courier New" pitchFamily="49" charset="0"/>
                        <a:buChar char="o"/>
                      </a:pPr>
                      <a:r>
                        <a:rPr lang="en-IN" sz="1300" kern="1200" dirty="0" smtClean="0"/>
                        <a:t>Pro-rata according to the distances</a:t>
                      </a:r>
                      <a:r>
                        <a:rPr lang="en-IN" sz="1300" kern="1200" baseline="0" dirty="0" smtClean="0"/>
                        <a:t> covered;</a:t>
                      </a:r>
                      <a:endParaRPr lang="en-IN" sz="1300" kern="1200" dirty="0" smtClean="0"/>
                    </a:p>
                    <a:p>
                      <a:pPr marL="166688" indent="-166688">
                        <a:buFont typeface="Arial" pitchFamily="34" charset="0"/>
                        <a:buChar char="•"/>
                      </a:pPr>
                      <a:r>
                        <a:rPr lang="en-IN" sz="1300" kern="1200" dirty="0" smtClean="0"/>
                        <a:t>B2C Transport of goods </a:t>
                      </a:r>
                    </a:p>
                    <a:p>
                      <a:pPr marL="623888" lvl="1" indent="-166688">
                        <a:buFont typeface="Courier New" pitchFamily="49" charset="0"/>
                        <a:buChar char="o"/>
                      </a:pPr>
                      <a:r>
                        <a:rPr lang="en-IN" sz="1300" kern="1200" dirty="0" smtClean="0"/>
                        <a:t>Place of departure;</a:t>
                      </a:r>
                    </a:p>
                    <a:p>
                      <a:pPr marL="166688" indent="-166688">
                        <a:buFont typeface="Arial" pitchFamily="34" charset="0"/>
                        <a:buChar char="•"/>
                      </a:pPr>
                      <a:r>
                        <a:rPr lang="en-IN" sz="1300" kern="1200" dirty="0" smtClean="0"/>
                        <a:t>Activities relating to culture, art, sport, science, education and entertainment </a:t>
                      </a:r>
                    </a:p>
                    <a:p>
                      <a:pPr marL="623888" lvl="1" indent="-166688">
                        <a:buFont typeface="Courier New" pitchFamily="49" charset="0"/>
                        <a:buChar char="o"/>
                      </a:pPr>
                      <a:r>
                        <a:rPr lang="en-IN" sz="1300" kern="1200" dirty="0" smtClean="0"/>
                        <a:t>Location of the event </a:t>
                      </a:r>
                    </a:p>
                    <a:p>
                      <a:pPr marL="166688" indent="-166688">
                        <a:buFont typeface="Arial" pitchFamily="34" charset="0"/>
                        <a:buChar char="•"/>
                      </a:pPr>
                      <a:r>
                        <a:rPr lang="en-IN" sz="1300" kern="1200" dirty="0" smtClean="0"/>
                        <a:t>Restaurant and catering services </a:t>
                      </a:r>
                    </a:p>
                    <a:p>
                      <a:pPr marL="623888" lvl="1" indent="-166688">
                        <a:buFont typeface="Courier New" pitchFamily="49" charset="0"/>
                        <a:buChar char="o"/>
                      </a:pPr>
                      <a:r>
                        <a:rPr lang="en-IN" sz="1300" kern="1200" dirty="0" smtClean="0"/>
                        <a:t>Place of service provider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300" dirty="0" smtClean="0"/>
                        <a:t>Since all services provided or received are treated as provided in the country, there is</a:t>
                      </a:r>
                      <a:r>
                        <a:rPr lang="en-IN" sz="1300" baseline="0" dirty="0" smtClean="0"/>
                        <a:t> a provision of zero-rating of specified services like exports and international services, etc.</a:t>
                      </a:r>
                      <a:endParaRPr lang="en-IN" sz="1300" b="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2550" indent="-82550">
                        <a:buFont typeface="Arial" pitchFamily="34" charset="0"/>
                        <a:buChar char="•"/>
                      </a:pPr>
                      <a:r>
                        <a:rPr lang="en-US" sz="1300" baseline="0" dirty="0" smtClean="0"/>
                        <a:t> Personal services – Place of performance</a:t>
                      </a:r>
                    </a:p>
                    <a:p>
                      <a:pPr marL="82550" indent="-82550">
                        <a:buFont typeface="Arial" pitchFamily="34" charset="0"/>
                        <a:buChar char="•"/>
                      </a:pPr>
                      <a:r>
                        <a:rPr lang="en-US" sz="1300" baseline="0" dirty="0" smtClean="0"/>
                        <a:t> Services in relation to real property – Location of the property</a:t>
                      </a:r>
                    </a:p>
                    <a:p>
                      <a:pPr marL="111125" indent="-111125">
                        <a:buFont typeface="Arial" pitchFamily="34" charset="0"/>
                        <a:buChar char="•"/>
                      </a:pPr>
                      <a:r>
                        <a:rPr lang="en-US" sz="1300" baseline="0" dirty="0" smtClean="0"/>
                        <a:t>Passenger Transport – Province of Origin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Footer Placeholder 2"/>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47</a:t>
            </a:fld>
            <a:endParaRPr lang="en-US"/>
          </a:p>
        </p:txBody>
      </p:sp>
    </p:spTree>
    <p:extLst>
      <p:ext uri="{BB962C8B-B14F-4D97-AF65-F5344CB8AC3E}">
        <p14:creationId xmlns:p14="http://schemas.microsoft.com/office/powerpoint/2010/main" val="20882891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cap="none" dirty="0" smtClean="0"/>
              <a:t>OECD GUIDELINES</a:t>
            </a:r>
            <a:endParaRPr lang="en-US" cap="none" dirty="0"/>
          </a:p>
        </p:txBody>
      </p:sp>
    </p:spTree>
    <p:extLst>
      <p:ext uri="{BB962C8B-B14F-4D97-AF65-F5344CB8AC3E}">
        <p14:creationId xmlns:p14="http://schemas.microsoft.com/office/powerpoint/2010/main" val="17765893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OECD GUIDELINES – NOVEMBER 2015</a:t>
            </a:r>
            <a:endParaRPr lang="en-US" dirty="0"/>
          </a:p>
        </p:txBody>
      </p:sp>
      <p:sp>
        <p:nvSpPr>
          <p:cNvPr id="3" name="Content Placeholder 2"/>
          <p:cNvSpPr>
            <a:spLocks noGrp="1"/>
          </p:cNvSpPr>
          <p:nvPr>
            <p:ph idx="1"/>
          </p:nvPr>
        </p:nvSpPr>
        <p:spPr/>
        <p:txBody>
          <a:bodyPr>
            <a:normAutofit/>
          </a:bodyPr>
          <a:lstStyle/>
          <a:p>
            <a:r>
              <a:rPr lang="en-US" dirty="0" smtClean="0"/>
              <a:t>Globalization has resulted in greater interaction between VAT systems of different countries</a:t>
            </a:r>
          </a:p>
          <a:p>
            <a:r>
              <a:rPr lang="en-US" dirty="0"/>
              <a:t>R</a:t>
            </a:r>
            <a:r>
              <a:rPr lang="en-US" dirty="0" smtClean="0"/>
              <a:t>isks </a:t>
            </a:r>
            <a:r>
              <a:rPr lang="en-US" dirty="0"/>
              <a:t>of double taxation and unintended </a:t>
            </a:r>
            <a:r>
              <a:rPr lang="en-US" dirty="0" smtClean="0"/>
              <a:t>non-taxation increases due to lack of coordination</a:t>
            </a:r>
          </a:p>
          <a:p>
            <a:r>
              <a:rPr lang="en-US" dirty="0" smtClean="0"/>
              <a:t>To bring consistency especially in the cross-border transactions of services &amp; intangibles, OECD has developed guidelines</a:t>
            </a:r>
          </a:p>
          <a:p>
            <a:r>
              <a:rPr lang="en-US" dirty="0"/>
              <a:t>The Guidelines set forth a number of principles for the VAT </a:t>
            </a:r>
            <a:r>
              <a:rPr lang="en-US" dirty="0" smtClean="0"/>
              <a:t>treatment of </a:t>
            </a:r>
            <a:r>
              <a:rPr lang="en-US" dirty="0"/>
              <a:t>international transactions, focusing on trade in services and intangibles, with the aim </a:t>
            </a:r>
            <a:r>
              <a:rPr lang="en-US" dirty="0" smtClean="0"/>
              <a:t>of reducing </a:t>
            </a:r>
            <a:r>
              <a:rPr lang="en-US" dirty="0"/>
              <a:t>the uncertainty and risks of double taxation and unintended non-taxation that result </a:t>
            </a:r>
            <a:r>
              <a:rPr lang="en-US" dirty="0" smtClean="0"/>
              <a:t>from inconsistencies </a:t>
            </a:r>
            <a:r>
              <a:rPr lang="en-US" dirty="0"/>
              <a:t>in the application of VAT in a cross-border context.</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49</a:t>
            </a:fld>
            <a:endParaRPr lang="en-US"/>
          </a:p>
        </p:txBody>
      </p:sp>
    </p:spTree>
    <p:extLst>
      <p:ext uri="{BB962C8B-B14F-4D97-AF65-F5344CB8AC3E}">
        <p14:creationId xmlns:p14="http://schemas.microsoft.com/office/powerpoint/2010/main" val="2612600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STRUCTURE – DUAL MODEL</a:t>
            </a:r>
            <a:endParaRPr lang="en-US" dirty="0"/>
          </a:p>
        </p:txBody>
      </p:sp>
      <p:pic>
        <p:nvPicPr>
          <p:cNvPr id="4" name="Content Placeholder 3"/>
          <p:cNvPicPr>
            <a:picLocks noGrp="1" noChangeAspect="1"/>
          </p:cNvPicPr>
          <p:nvPr>
            <p:ph idx="1"/>
          </p:nvPr>
        </p:nvPicPr>
        <p:blipFill>
          <a:blip r:embed="rId2"/>
          <a:stretch>
            <a:fillRect/>
          </a:stretch>
        </p:blipFill>
        <p:spPr>
          <a:xfrm>
            <a:off x="2067105" y="2286000"/>
            <a:ext cx="8210190" cy="358140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
        <p:nvSpPr>
          <p:cNvPr id="3" name="Footer Placeholder 2"/>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5</a:t>
            </a:fld>
            <a:endParaRPr lang="en-US"/>
          </a:p>
        </p:txBody>
      </p:sp>
    </p:spTree>
    <p:extLst>
      <p:ext uri="{BB962C8B-B14F-4D97-AF65-F5344CB8AC3E}">
        <p14:creationId xmlns:p14="http://schemas.microsoft.com/office/powerpoint/2010/main" val="24291438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FEATURES OF GST SYSTEM</a:t>
            </a:r>
            <a:endParaRPr lang="en-US" dirty="0"/>
          </a:p>
        </p:txBody>
      </p:sp>
      <p:sp>
        <p:nvSpPr>
          <p:cNvPr id="3" name="Content Placeholder 2"/>
          <p:cNvSpPr>
            <a:spLocks noGrp="1"/>
          </p:cNvSpPr>
          <p:nvPr>
            <p:ph idx="1"/>
          </p:nvPr>
        </p:nvSpPr>
        <p:spPr/>
        <p:txBody>
          <a:bodyPr>
            <a:normAutofit lnSpcReduction="10000"/>
          </a:bodyPr>
          <a:lstStyle/>
          <a:p>
            <a:r>
              <a:rPr lang="en-US" dirty="0"/>
              <a:t>A broad-based tax on final </a:t>
            </a:r>
            <a:r>
              <a:rPr lang="en-US" dirty="0" smtClean="0"/>
              <a:t>consumption: Hence seamless credit of all goods and services acquired by the businesses must be allowed except when such goods and services are used for private consumption.</a:t>
            </a:r>
          </a:p>
          <a:p>
            <a:r>
              <a:rPr lang="en-US" dirty="0"/>
              <a:t>Staged collection </a:t>
            </a:r>
            <a:r>
              <a:rPr lang="en-US" dirty="0" smtClean="0"/>
              <a:t>process: Tax is paid at every stage by claiming credit of taxes paid till preceding stage.</a:t>
            </a:r>
          </a:p>
          <a:p>
            <a:r>
              <a:rPr lang="en-US" dirty="0"/>
              <a:t>The destination </a:t>
            </a:r>
            <a:r>
              <a:rPr lang="en-US" dirty="0" smtClean="0"/>
              <a:t>principle in international trade: Tax is levied in the jurisdiction where the consumption happens. This is done by providing a reverse charge in the importing jurisdiction. Hence in the exporting jurisdiction, exports are zero rated i.e. refund of the accumulated tax credits is allowed to exporters. Under this system, all the firms in the exporting jurisdiction are on equal footing.</a:t>
            </a:r>
            <a:r>
              <a:rPr lang="en-US" dirty="0"/>
              <a:t> The Ottawa</a:t>
            </a:r>
          </a:p>
          <a:p>
            <a:r>
              <a:rPr lang="en-US" dirty="0"/>
              <a:t>Taxation Framework </a:t>
            </a:r>
            <a:r>
              <a:rPr lang="en-US" dirty="0" smtClean="0"/>
              <a:t>Conditions: Neutrality, Efficiency, </a:t>
            </a:r>
            <a:r>
              <a:rPr lang="en-US" dirty="0"/>
              <a:t>Certainty and </a:t>
            </a:r>
            <a:r>
              <a:rPr lang="en-US" dirty="0" smtClean="0"/>
              <a:t>simplicity, </a:t>
            </a:r>
            <a:r>
              <a:rPr lang="en-US" dirty="0"/>
              <a:t>Effectiveness and </a:t>
            </a:r>
            <a:r>
              <a:rPr lang="en-US" dirty="0" smtClean="0"/>
              <a:t>fairness, </a:t>
            </a:r>
            <a:r>
              <a:rPr lang="en-US" dirty="0"/>
              <a:t>Flexibility</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50</a:t>
            </a:fld>
            <a:endParaRPr lang="en-US"/>
          </a:p>
        </p:txBody>
      </p:sp>
    </p:spTree>
    <p:extLst>
      <p:ext uri="{BB962C8B-B14F-4D97-AF65-F5344CB8AC3E}">
        <p14:creationId xmlns:p14="http://schemas.microsoft.com/office/powerpoint/2010/main" val="4565894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DESTINATION PRINCIPLE</a:t>
            </a:r>
            <a:endParaRPr lang="en-US" dirty="0"/>
          </a:p>
        </p:txBody>
      </p:sp>
      <p:sp>
        <p:nvSpPr>
          <p:cNvPr id="3" name="Content Placeholder 2"/>
          <p:cNvSpPr>
            <a:spLocks noGrp="1"/>
          </p:cNvSpPr>
          <p:nvPr>
            <p:ph idx="1"/>
          </p:nvPr>
        </p:nvSpPr>
        <p:spPr/>
        <p:txBody>
          <a:bodyPr/>
          <a:lstStyle/>
          <a:p>
            <a:r>
              <a:rPr lang="en-US" dirty="0"/>
              <a:t>Implementation of the destination principle with </a:t>
            </a:r>
            <a:r>
              <a:rPr lang="en-US" dirty="0" smtClean="0"/>
              <a:t>respect to </a:t>
            </a:r>
            <a:r>
              <a:rPr lang="en-US" dirty="0"/>
              <a:t>goods </a:t>
            </a:r>
            <a:r>
              <a:rPr lang="en-US" dirty="0" smtClean="0"/>
              <a:t>is relatively </a:t>
            </a:r>
            <a:r>
              <a:rPr lang="en-US" dirty="0"/>
              <a:t>straightforward in theory and generally effective in practice, due in large part to </a:t>
            </a:r>
            <a:r>
              <a:rPr lang="en-US" dirty="0" smtClean="0"/>
              <a:t>the physical movement of goods.</a:t>
            </a:r>
          </a:p>
          <a:p>
            <a:r>
              <a:rPr lang="en-US" dirty="0"/>
              <a:t>Implementing the destination principle for international trade in services and intangibles </a:t>
            </a:r>
            <a:r>
              <a:rPr lang="en-US" dirty="0" smtClean="0"/>
              <a:t>is more </a:t>
            </a:r>
            <a:r>
              <a:rPr lang="en-US" dirty="0"/>
              <a:t>difficult than </a:t>
            </a:r>
            <a:r>
              <a:rPr lang="en-US" dirty="0" smtClean="0"/>
              <a:t>for goods as </a:t>
            </a:r>
            <a:r>
              <a:rPr lang="en-US" dirty="0"/>
              <a:t>t</a:t>
            </a:r>
            <a:r>
              <a:rPr lang="en-US" dirty="0" smtClean="0"/>
              <a:t>he </a:t>
            </a:r>
            <a:r>
              <a:rPr lang="en-US" dirty="0"/>
              <a:t>nature of services and intangibles is such </a:t>
            </a:r>
            <a:r>
              <a:rPr lang="en-US" dirty="0" smtClean="0"/>
              <a:t>that they </a:t>
            </a:r>
            <a:r>
              <a:rPr lang="en-US" dirty="0"/>
              <a:t>cannot be subject to </a:t>
            </a:r>
            <a:r>
              <a:rPr lang="en-US" dirty="0" smtClean="0"/>
              <a:t>physical </a:t>
            </a:r>
            <a:r>
              <a:rPr lang="en-US" dirty="0"/>
              <a:t>controls in the same way as goods</a:t>
            </a:r>
            <a:r>
              <a:rPr lang="en-US" dirty="0" smtClean="0"/>
              <a:t>.</a:t>
            </a:r>
          </a:p>
          <a:p>
            <a:r>
              <a:rPr lang="en-US" dirty="0"/>
              <a:t>For these reasons, Guidelines </a:t>
            </a:r>
            <a:r>
              <a:rPr lang="en-US" dirty="0" smtClean="0"/>
              <a:t>have been </a:t>
            </a:r>
            <a:r>
              <a:rPr lang="en-US" dirty="0"/>
              <a:t>developed for determining the jurisdiction of taxation for international supplies of services </a:t>
            </a:r>
            <a:r>
              <a:rPr lang="en-US" dirty="0" smtClean="0"/>
              <a:t>and intangibles </a:t>
            </a:r>
            <a:r>
              <a:rPr lang="en-US" dirty="0"/>
              <a:t>that reflect the destination principle</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51</a:t>
            </a:fld>
            <a:endParaRPr lang="en-US"/>
          </a:p>
        </p:txBody>
      </p:sp>
    </p:spTree>
    <p:extLst>
      <p:ext uri="{BB962C8B-B14F-4D97-AF65-F5344CB8AC3E}">
        <p14:creationId xmlns:p14="http://schemas.microsoft.com/office/powerpoint/2010/main" val="8108768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PRINCIPLES FOR DETERMINING THE PLACE OF TAXATION</a:t>
            </a:r>
            <a:endParaRPr lang="en-US" dirty="0"/>
          </a:p>
        </p:txBody>
      </p:sp>
      <p:sp>
        <p:nvSpPr>
          <p:cNvPr id="3" name="Content Placeholder 2"/>
          <p:cNvSpPr>
            <a:spLocks noGrp="1"/>
          </p:cNvSpPr>
          <p:nvPr>
            <p:ph idx="1"/>
          </p:nvPr>
        </p:nvSpPr>
        <p:spPr/>
        <p:txBody>
          <a:bodyPr/>
          <a:lstStyle/>
          <a:p>
            <a:r>
              <a:rPr lang="en-US" dirty="0"/>
              <a:t>Many systems operate on the basis </a:t>
            </a:r>
            <a:r>
              <a:rPr lang="en-US" dirty="0" smtClean="0"/>
              <a:t>of a categorization </a:t>
            </a:r>
            <a:r>
              <a:rPr lang="en-US" dirty="0"/>
              <a:t>approach, in which supplies are divided into categories with a place of </a:t>
            </a:r>
            <a:r>
              <a:rPr lang="en-US" dirty="0" smtClean="0"/>
              <a:t>taxation specified </a:t>
            </a:r>
            <a:r>
              <a:rPr lang="en-US" dirty="0"/>
              <a:t>for each category. Other models </a:t>
            </a:r>
            <a:r>
              <a:rPr lang="en-US" dirty="0" smtClean="0"/>
              <a:t>favor </a:t>
            </a:r>
            <a:r>
              <a:rPr lang="en-US" dirty="0"/>
              <a:t>an iterative approach, in which the </a:t>
            </a:r>
            <a:r>
              <a:rPr lang="en-US" dirty="0" smtClean="0"/>
              <a:t>principle underlying </a:t>
            </a:r>
            <a:r>
              <a:rPr lang="en-US" dirty="0"/>
              <a:t>the place of taxation rule is described in more general terms and where a series of rules </a:t>
            </a:r>
            <a:r>
              <a:rPr lang="en-US" dirty="0" smtClean="0"/>
              <a:t>are applied </a:t>
            </a:r>
            <a:r>
              <a:rPr lang="en-US" dirty="0"/>
              <a:t>consecutively to determine the appropriate place of taxation.</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52</a:t>
            </a:fld>
            <a:endParaRPr lang="en-US"/>
          </a:p>
        </p:txBody>
      </p:sp>
    </p:spTree>
    <p:extLst>
      <p:ext uri="{BB962C8B-B14F-4D97-AF65-F5344CB8AC3E}">
        <p14:creationId xmlns:p14="http://schemas.microsoft.com/office/powerpoint/2010/main" val="14174334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PRINCIPLES FOR DETERMINING THE PLACE OF TAXATION</a:t>
            </a:r>
          </a:p>
        </p:txBody>
      </p:sp>
      <p:sp>
        <p:nvSpPr>
          <p:cNvPr id="3" name="Content Placeholder 2"/>
          <p:cNvSpPr>
            <a:spLocks noGrp="1"/>
          </p:cNvSpPr>
          <p:nvPr>
            <p:ph idx="1"/>
          </p:nvPr>
        </p:nvSpPr>
        <p:spPr>
          <a:xfrm>
            <a:off x="1371600" y="2285999"/>
            <a:ext cx="9601200" cy="3957145"/>
          </a:xfrm>
        </p:spPr>
        <p:txBody>
          <a:bodyPr>
            <a:normAutofit fontScale="92500" lnSpcReduction="10000"/>
          </a:bodyPr>
          <a:lstStyle/>
          <a:p>
            <a:r>
              <a:rPr lang="en-US" dirty="0"/>
              <a:t>The approaches used by VAT systems to implement the destination principle for </a:t>
            </a:r>
            <a:r>
              <a:rPr lang="en-US" dirty="0" smtClean="0"/>
              <a:t>business-to business supplies </a:t>
            </a:r>
            <a:r>
              <a:rPr lang="en-US" dirty="0"/>
              <a:t>and the tax collection methods used for such supplies are often different from </a:t>
            </a:r>
            <a:r>
              <a:rPr lang="en-US" dirty="0" smtClean="0"/>
              <a:t>those used </a:t>
            </a:r>
            <a:r>
              <a:rPr lang="en-US" dirty="0"/>
              <a:t>for business-to-consumer supplies. This distinction is attributable to the different objectives </a:t>
            </a:r>
            <a:r>
              <a:rPr lang="en-US" dirty="0" smtClean="0"/>
              <a:t>of taxing </a:t>
            </a:r>
            <a:r>
              <a:rPr lang="en-US" dirty="0"/>
              <a:t>business-to-business and business-to-consumer supplies: </a:t>
            </a:r>
            <a:endParaRPr lang="en-US" dirty="0" smtClean="0"/>
          </a:p>
          <a:p>
            <a:r>
              <a:rPr lang="en-US" dirty="0"/>
              <a:t>T</a:t>
            </a:r>
            <a:r>
              <a:rPr lang="en-US" dirty="0" smtClean="0"/>
              <a:t>axation </a:t>
            </a:r>
            <a:r>
              <a:rPr lang="en-US" dirty="0"/>
              <a:t>of </a:t>
            </a:r>
            <a:r>
              <a:rPr lang="en-US" dirty="0" smtClean="0"/>
              <a:t>business-to-consumer supplies </a:t>
            </a:r>
            <a:r>
              <a:rPr lang="en-US" dirty="0"/>
              <a:t>involves the imposition of a final tax burden, while taxation of business-to-business supplies </a:t>
            </a:r>
            <a:r>
              <a:rPr lang="en-US" dirty="0" smtClean="0"/>
              <a:t>is merely </a:t>
            </a:r>
            <a:r>
              <a:rPr lang="en-US" dirty="0"/>
              <a:t>a means of achieving the ultimate objective of the tax, which is to tax final consumption. </a:t>
            </a:r>
            <a:r>
              <a:rPr lang="en-US" dirty="0" smtClean="0"/>
              <a:t>Thus, the </a:t>
            </a:r>
            <a:r>
              <a:rPr lang="en-US" dirty="0"/>
              <a:t>objective of place of taxation rules for business-to-business supplies is primarily to facilitate </a:t>
            </a:r>
            <a:r>
              <a:rPr lang="en-US" dirty="0" smtClean="0"/>
              <a:t>the imposition </a:t>
            </a:r>
            <a:r>
              <a:rPr lang="en-US" dirty="0"/>
              <a:t>of a tax burden on the final consumer in the appropriate country while maintaining </a:t>
            </a:r>
            <a:r>
              <a:rPr lang="en-US" dirty="0" smtClean="0"/>
              <a:t>neutrality within </a:t>
            </a:r>
            <a:r>
              <a:rPr lang="en-US" dirty="0"/>
              <a:t>the VAT system. The place of taxation rules for business-to-business supplies should </a:t>
            </a:r>
            <a:r>
              <a:rPr lang="en-US" dirty="0" smtClean="0"/>
              <a:t>therefore focus </a:t>
            </a:r>
            <a:r>
              <a:rPr lang="en-US" dirty="0"/>
              <a:t>not only on where the business customer will use its purchases to create the goods, services </a:t>
            </a:r>
            <a:r>
              <a:rPr lang="en-US" dirty="0" smtClean="0"/>
              <a:t>or intangibles </a:t>
            </a:r>
            <a:r>
              <a:rPr lang="en-US" dirty="0"/>
              <a:t>that final consumers will acquire, but also on facilitating the flow-through of the tax </a:t>
            </a:r>
            <a:r>
              <a:rPr lang="en-US" dirty="0" smtClean="0"/>
              <a:t>burden to </a:t>
            </a:r>
            <a:r>
              <a:rPr lang="en-US" dirty="0"/>
              <a:t>the final consumer while maintaining neutrality within the VAT system. </a:t>
            </a:r>
            <a:endParaRPr lang="en-US" dirty="0" smtClean="0"/>
          </a:p>
          <a:p>
            <a:r>
              <a:rPr lang="en-US" dirty="0" smtClean="0"/>
              <a:t>The </a:t>
            </a:r>
            <a:r>
              <a:rPr lang="en-US" dirty="0"/>
              <a:t>overriding objective </a:t>
            </a:r>
            <a:r>
              <a:rPr lang="en-US" dirty="0" smtClean="0"/>
              <a:t>of place </a:t>
            </a:r>
            <a:r>
              <a:rPr lang="en-US" dirty="0"/>
              <a:t>of taxation rules for business-to-consumer supplies, on the other hand, is to predict, subject </a:t>
            </a:r>
            <a:r>
              <a:rPr lang="en-US" dirty="0" smtClean="0"/>
              <a:t>to practical </a:t>
            </a:r>
            <a:r>
              <a:rPr lang="en-US" dirty="0"/>
              <a:t>constraints, the place where the final consumer is likely to consume the services or </a:t>
            </a:r>
            <a:r>
              <a:rPr lang="en-US" dirty="0" smtClean="0"/>
              <a:t>intangibles supplied</a:t>
            </a:r>
            <a:r>
              <a:rPr lang="en-US" dirty="0"/>
              <a:t>.</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53</a:t>
            </a:fld>
            <a:endParaRPr lang="en-US"/>
          </a:p>
        </p:txBody>
      </p:sp>
    </p:spTree>
    <p:extLst>
      <p:ext uri="{BB962C8B-B14F-4D97-AF65-F5344CB8AC3E}">
        <p14:creationId xmlns:p14="http://schemas.microsoft.com/office/powerpoint/2010/main" val="6228196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GUIDELINES: B2B</a:t>
            </a:r>
            <a:endParaRPr lang="en-US" dirty="0"/>
          </a:p>
        </p:txBody>
      </p:sp>
      <p:sp>
        <p:nvSpPr>
          <p:cNvPr id="3" name="Content Placeholder 2"/>
          <p:cNvSpPr>
            <a:spLocks noGrp="1"/>
          </p:cNvSpPr>
          <p:nvPr>
            <p:ph idx="1"/>
          </p:nvPr>
        </p:nvSpPr>
        <p:spPr/>
        <p:txBody>
          <a:bodyPr>
            <a:normAutofit/>
          </a:bodyPr>
          <a:lstStyle/>
          <a:p>
            <a:r>
              <a:rPr lang="en-US" dirty="0"/>
              <a:t>For consumption tax purposes internationally traded services and intangibles should be </a:t>
            </a:r>
            <a:r>
              <a:rPr lang="en-US" dirty="0" smtClean="0"/>
              <a:t>taxed according </a:t>
            </a:r>
            <a:r>
              <a:rPr lang="en-US" dirty="0"/>
              <a:t>to the rules of the jurisdiction of consumption</a:t>
            </a:r>
            <a:r>
              <a:rPr lang="en-US" dirty="0" smtClean="0"/>
              <a:t>.</a:t>
            </a:r>
          </a:p>
          <a:p>
            <a:r>
              <a:rPr lang="en-US" dirty="0"/>
              <a:t>F</a:t>
            </a:r>
            <a:r>
              <a:rPr lang="en-US" dirty="0" smtClean="0"/>
              <a:t>or </a:t>
            </a:r>
            <a:r>
              <a:rPr lang="en-US" dirty="0"/>
              <a:t>business-to-business supplies, the jurisdiction in </a:t>
            </a:r>
            <a:r>
              <a:rPr lang="en-US" dirty="0" smtClean="0"/>
              <a:t>which the </a:t>
            </a:r>
            <a:r>
              <a:rPr lang="en-US" dirty="0"/>
              <a:t>customer is located has the taxing </a:t>
            </a:r>
            <a:r>
              <a:rPr lang="en-US" dirty="0" smtClean="0"/>
              <a:t>rights.</a:t>
            </a:r>
          </a:p>
          <a:p>
            <a:r>
              <a:rPr lang="en-US" dirty="0"/>
              <a:t>T</a:t>
            </a:r>
            <a:r>
              <a:rPr lang="en-US" dirty="0" smtClean="0"/>
              <a:t>he </a:t>
            </a:r>
            <a:r>
              <a:rPr lang="en-US" dirty="0"/>
              <a:t>identity of the customer is normally determined </a:t>
            </a:r>
            <a:r>
              <a:rPr lang="en-US" dirty="0" smtClean="0"/>
              <a:t>by reference </a:t>
            </a:r>
            <a:r>
              <a:rPr lang="en-US" dirty="0"/>
              <a:t>to the business agreement</a:t>
            </a:r>
            <a:r>
              <a:rPr lang="en-US" dirty="0" smtClean="0"/>
              <a:t>.</a:t>
            </a:r>
          </a:p>
          <a:p>
            <a:r>
              <a:rPr lang="en-US" dirty="0"/>
              <a:t>W</a:t>
            </a:r>
            <a:r>
              <a:rPr lang="en-US" dirty="0" smtClean="0"/>
              <a:t>hen </a:t>
            </a:r>
            <a:r>
              <a:rPr lang="en-US" dirty="0"/>
              <a:t>the customer has establishments in more than </a:t>
            </a:r>
            <a:r>
              <a:rPr lang="en-US" dirty="0" smtClean="0"/>
              <a:t>one jurisdiction</a:t>
            </a:r>
            <a:r>
              <a:rPr lang="en-US" dirty="0"/>
              <a:t>, the taxing rights accrue to the jurisdiction(s) where the establishment(s) using </a:t>
            </a:r>
            <a:r>
              <a:rPr lang="en-US" dirty="0" smtClean="0"/>
              <a:t>the service </a:t>
            </a:r>
            <a:r>
              <a:rPr lang="en-US" dirty="0"/>
              <a:t>or intangible is (are) located.</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54</a:t>
            </a:fld>
            <a:endParaRPr lang="en-US"/>
          </a:p>
        </p:txBody>
      </p:sp>
    </p:spTree>
    <p:extLst>
      <p:ext uri="{BB962C8B-B14F-4D97-AF65-F5344CB8AC3E}">
        <p14:creationId xmlns:p14="http://schemas.microsoft.com/office/powerpoint/2010/main" val="39579213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GUIDELINES: </a:t>
            </a:r>
            <a:r>
              <a:rPr lang="en-US" dirty="0" smtClean="0"/>
              <a:t>B2C</a:t>
            </a:r>
            <a:endParaRPr lang="en-US" dirty="0"/>
          </a:p>
        </p:txBody>
      </p:sp>
      <p:sp>
        <p:nvSpPr>
          <p:cNvPr id="3" name="Content Placeholder 2"/>
          <p:cNvSpPr>
            <a:spLocks noGrp="1"/>
          </p:cNvSpPr>
          <p:nvPr>
            <p:ph idx="1"/>
          </p:nvPr>
        </p:nvSpPr>
        <p:spPr/>
        <p:txBody>
          <a:bodyPr>
            <a:normAutofit/>
          </a:bodyPr>
          <a:lstStyle/>
          <a:p>
            <a:r>
              <a:rPr lang="en-US" dirty="0"/>
              <a:t>T</a:t>
            </a:r>
            <a:r>
              <a:rPr lang="en-US" dirty="0" smtClean="0"/>
              <a:t>he </a:t>
            </a:r>
            <a:r>
              <a:rPr lang="en-US" dirty="0"/>
              <a:t>jurisdiction in which the supply is physically </a:t>
            </a:r>
            <a:r>
              <a:rPr lang="en-US" dirty="0" smtClean="0"/>
              <a:t>performed has </a:t>
            </a:r>
            <a:r>
              <a:rPr lang="en-US" dirty="0"/>
              <a:t>the taxing rights over business-to-consumer supplies of services and intangibles that</a:t>
            </a:r>
          </a:p>
          <a:p>
            <a:pPr>
              <a:buFont typeface="Wingdings" panose="05000000000000000000" pitchFamily="2" charset="2"/>
              <a:buChar char="v"/>
            </a:pPr>
            <a:r>
              <a:rPr lang="en-US" dirty="0" smtClean="0"/>
              <a:t>are </a:t>
            </a:r>
            <a:r>
              <a:rPr lang="en-US" dirty="0"/>
              <a:t>physically performed at a readily identifiable place, and</a:t>
            </a:r>
          </a:p>
          <a:p>
            <a:pPr>
              <a:buFont typeface="Wingdings" panose="05000000000000000000" pitchFamily="2" charset="2"/>
              <a:buChar char="v"/>
            </a:pPr>
            <a:r>
              <a:rPr lang="en-US" dirty="0" smtClean="0"/>
              <a:t>are </a:t>
            </a:r>
            <a:r>
              <a:rPr lang="en-US" dirty="0"/>
              <a:t>ordinarily consumed at the same time as and at the same place where they </a:t>
            </a:r>
            <a:r>
              <a:rPr lang="en-US" dirty="0" smtClean="0"/>
              <a:t>are physically </a:t>
            </a:r>
            <a:r>
              <a:rPr lang="en-US" dirty="0"/>
              <a:t>performed, and</a:t>
            </a:r>
          </a:p>
          <a:p>
            <a:pPr>
              <a:buFont typeface="Wingdings" panose="05000000000000000000" pitchFamily="2" charset="2"/>
              <a:buChar char="v"/>
            </a:pPr>
            <a:r>
              <a:rPr lang="en-US" dirty="0" smtClean="0"/>
              <a:t>ordinarily </a:t>
            </a:r>
            <a:r>
              <a:rPr lang="en-US" dirty="0"/>
              <a:t>require the physical presence of the person performing the supply and </a:t>
            </a:r>
            <a:r>
              <a:rPr lang="en-US" dirty="0" smtClean="0"/>
              <a:t>the person </a:t>
            </a:r>
            <a:r>
              <a:rPr lang="en-US" dirty="0"/>
              <a:t>consuming the service or intangible at the same time and place where the </a:t>
            </a:r>
            <a:r>
              <a:rPr lang="en-US" dirty="0" smtClean="0"/>
              <a:t>supply of </a:t>
            </a:r>
            <a:r>
              <a:rPr lang="en-US" dirty="0"/>
              <a:t>such a service or intangible is physically performed</a:t>
            </a:r>
            <a:r>
              <a:rPr lang="en-US" dirty="0" smtClean="0"/>
              <a:t>.</a:t>
            </a:r>
          </a:p>
          <a:p>
            <a:pPr>
              <a:buSzPct val="109000"/>
              <a:buFont typeface="Wingdings" panose="05000000000000000000" pitchFamily="2" charset="2"/>
              <a:buChar char="§"/>
            </a:pPr>
            <a:r>
              <a:rPr lang="en-US" dirty="0"/>
              <a:t>The jurisdiction in which the customer has its usual residence has the taxing rights over business-to-consumer supplies of services and intangibles other than those covered by earlier guideline.</a:t>
            </a:r>
          </a:p>
          <a:p>
            <a:pPr>
              <a:buFont typeface="Wingdings" panose="05000000000000000000" pitchFamily="2" charset="2"/>
              <a:buChar char="v"/>
            </a:pP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55</a:t>
            </a:fld>
            <a:endParaRPr lang="en-US"/>
          </a:p>
        </p:txBody>
      </p:sp>
    </p:spTree>
    <p:extLst>
      <p:ext uri="{BB962C8B-B14F-4D97-AF65-F5344CB8AC3E}">
        <p14:creationId xmlns:p14="http://schemas.microsoft.com/office/powerpoint/2010/main" val="11769500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GUIDELINES: </a:t>
            </a:r>
            <a:r>
              <a:rPr lang="en-US" dirty="0" smtClean="0"/>
              <a:t>SPECIFIC RULES</a:t>
            </a:r>
            <a:endParaRPr lang="en-US" dirty="0"/>
          </a:p>
        </p:txBody>
      </p:sp>
      <p:sp>
        <p:nvSpPr>
          <p:cNvPr id="3" name="Content Placeholder 2"/>
          <p:cNvSpPr>
            <a:spLocks noGrp="1"/>
          </p:cNvSpPr>
          <p:nvPr>
            <p:ph idx="1"/>
          </p:nvPr>
        </p:nvSpPr>
        <p:spPr/>
        <p:txBody>
          <a:bodyPr>
            <a:normAutofit/>
          </a:bodyPr>
          <a:lstStyle/>
          <a:p>
            <a:r>
              <a:rPr lang="en-US" dirty="0"/>
              <a:t>The taxing rights over internationally traded services or intangibles supplied </a:t>
            </a:r>
            <a:r>
              <a:rPr lang="en-US" dirty="0" smtClean="0"/>
              <a:t>between businesses or </a:t>
            </a:r>
            <a:r>
              <a:rPr lang="en-US" dirty="0"/>
              <a:t>business-to-consumer</a:t>
            </a:r>
            <a:r>
              <a:rPr lang="en-US" dirty="0" smtClean="0"/>
              <a:t> </a:t>
            </a:r>
            <a:r>
              <a:rPr lang="en-US" dirty="0"/>
              <a:t>may be allocated by reference to a proxy other than the customer’s </a:t>
            </a:r>
            <a:r>
              <a:rPr lang="en-US" dirty="0" smtClean="0"/>
              <a:t>location/place of performance when </a:t>
            </a:r>
            <a:r>
              <a:rPr lang="en-US" dirty="0"/>
              <a:t>a</a:t>
            </a:r>
            <a:r>
              <a:rPr lang="en-US" dirty="0" smtClean="0"/>
              <a:t> proxy would </a:t>
            </a:r>
            <a:r>
              <a:rPr lang="en-US" dirty="0"/>
              <a:t>lead to a significantly better </a:t>
            </a:r>
            <a:r>
              <a:rPr lang="en-US" dirty="0" smtClean="0"/>
              <a:t>result when considered as per Ottawa Framework. </a:t>
            </a:r>
            <a:endParaRPr lang="en-US" dirty="0"/>
          </a:p>
          <a:p>
            <a:r>
              <a:rPr lang="en-US" dirty="0" smtClean="0"/>
              <a:t>E.g. </a:t>
            </a:r>
            <a:r>
              <a:rPr lang="en-US" dirty="0"/>
              <a:t>particular services or intangibles are typically supplied to both businesses and </a:t>
            </a:r>
            <a:r>
              <a:rPr lang="en-US" dirty="0" smtClean="0"/>
              <a:t>final consumers (internet); </a:t>
            </a:r>
            <a:r>
              <a:rPr lang="en-US" dirty="0"/>
              <a:t>the service requires, in some way, the physical presence of both the person providing </a:t>
            </a:r>
            <a:r>
              <a:rPr lang="en-US" dirty="0" smtClean="0"/>
              <a:t>the supply </a:t>
            </a:r>
            <a:r>
              <a:rPr lang="en-US" dirty="0"/>
              <a:t>and the person receiving the </a:t>
            </a:r>
            <a:r>
              <a:rPr lang="en-US" dirty="0" smtClean="0"/>
              <a:t>supply (e.g. restaurant services, transportation, telecom) or </a:t>
            </a:r>
            <a:r>
              <a:rPr lang="en-US" dirty="0"/>
              <a:t>the service is used at a readily identifiable </a:t>
            </a:r>
            <a:r>
              <a:rPr lang="en-US" dirty="0" smtClean="0"/>
              <a:t>location (e.g. real estate related services).</a:t>
            </a:r>
          </a:p>
          <a:p>
            <a:r>
              <a:rPr lang="en-US" dirty="0"/>
              <a:t>For internationally traded supplies of services and intangibles directly connected </a:t>
            </a:r>
            <a:r>
              <a:rPr lang="en-US" dirty="0" smtClean="0"/>
              <a:t>with immovable </a:t>
            </a:r>
            <a:r>
              <a:rPr lang="en-US" dirty="0"/>
              <a:t>property, the taxing rights may be allocated to the jurisdiction where the </a:t>
            </a:r>
            <a:r>
              <a:rPr lang="en-US" dirty="0" smtClean="0"/>
              <a:t>immovable property </a:t>
            </a:r>
            <a:r>
              <a:rPr lang="en-US" dirty="0"/>
              <a:t>is located.</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56</a:t>
            </a:fld>
            <a:endParaRPr lang="en-US"/>
          </a:p>
        </p:txBody>
      </p:sp>
    </p:spTree>
    <p:extLst>
      <p:ext uri="{BB962C8B-B14F-4D97-AF65-F5344CB8AC3E}">
        <p14:creationId xmlns:p14="http://schemas.microsoft.com/office/powerpoint/2010/main" val="7647536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RELATED TRANSITIONAL PROVISIONS</a:t>
            </a:r>
            <a:endParaRPr lang="en-US" sz="60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017149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GOODS RETURNED BY JOB-WORKER</a:t>
            </a:r>
            <a:endParaRPr lang="en-US" dirty="0"/>
          </a:p>
        </p:txBody>
      </p:sp>
      <p:sp>
        <p:nvSpPr>
          <p:cNvPr id="3" name="Content Placeholder 2"/>
          <p:cNvSpPr>
            <a:spLocks noGrp="1"/>
          </p:cNvSpPr>
          <p:nvPr>
            <p:ph idx="1"/>
          </p:nvPr>
        </p:nvSpPr>
        <p:spPr/>
        <p:txBody>
          <a:bodyPr/>
          <a:lstStyle/>
          <a:p>
            <a:r>
              <a:rPr lang="en-US" dirty="0" smtClean="0"/>
              <a:t>Applicable to inputs (Sec. 150), semi-finished goods (Sec. 151) &amp; Finished goods (Sec. 152)</a:t>
            </a:r>
          </a:p>
          <a:p>
            <a:r>
              <a:rPr lang="en-US" dirty="0"/>
              <a:t>N</a:t>
            </a:r>
            <a:r>
              <a:rPr lang="en-US" dirty="0" smtClean="0"/>
              <a:t>o </a:t>
            </a:r>
            <a:r>
              <a:rPr lang="en-US" dirty="0"/>
              <a:t>tax shall </a:t>
            </a:r>
            <a:r>
              <a:rPr lang="en-US" dirty="0" smtClean="0"/>
              <a:t>be </a:t>
            </a:r>
            <a:r>
              <a:rPr lang="en-US" dirty="0"/>
              <a:t>payable if such </a:t>
            </a:r>
            <a:r>
              <a:rPr lang="en-US" dirty="0" smtClean="0"/>
              <a:t>goods </a:t>
            </a:r>
            <a:r>
              <a:rPr lang="en-US" dirty="0"/>
              <a:t>are returned to the said </a:t>
            </a:r>
            <a:r>
              <a:rPr lang="en-US" dirty="0" smtClean="0"/>
              <a:t>factory/place of business </a:t>
            </a:r>
            <a:r>
              <a:rPr lang="en-US" dirty="0"/>
              <a:t>within six months </a:t>
            </a:r>
            <a:r>
              <a:rPr lang="en-US" dirty="0" smtClean="0"/>
              <a:t>(period can be extended to maximum two months) from the </a:t>
            </a:r>
            <a:r>
              <a:rPr lang="en-US" dirty="0"/>
              <a:t>appointed </a:t>
            </a:r>
            <a:r>
              <a:rPr lang="en-US" dirty="0" smtClean="0"/>
              <a:t>day.</a:t>
            </a:r>
          </a:p>
          <a:p>
            <a:r>
              <a:rPr lang="en-US" dirty="0" smtClean="0"/>
              <a:t>If such goods are not returned within the stated period, tax shall be payable by the manufacturer/dealer as well as the job-worker.</a:t>
            </a:r>
          </a:p>
          <a:p>
            <a:r>
              <a:rPr lang="en-US" dirty="0" smtClean="0"/>
              <a:t>Manufacturer/dealer and job-worker to declare the goods in stock in a prescribed form.</a:t>
            </a:r>
          </a:p>
          <a:p>
            <a:r>
              <a:rPr lang="en-US" dirty="0" smtClean="0"/>
              <a:t>A manufacturer/dealer can send the goods within the stated period to another registered taxable person for further process or to any person (in case of finished goods) from the premises of job-worker on payment of tax within India or without tax for exports. </a:t>
            </a:r>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58</a:t>
            </a:fld>
            <a:endParaRPr lang="en-US"/>
          </a:p>
        </p:txBody>
      </p:sp>
    </p:spTree>
    <p:extLst>
      <p:ext uri="{BB962C8B-B14F-4D97-AF65-F5344CB8AC3E}">
        <p14:creationId xmlns:p14="http://schemas.microsoft.com/office/powerpoint/2010/main" val="29948046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TERM WORKS CONTRACTS</a:t>
            </a:r>
            <a:endParaRPr lang="en-US" dirty="0"/>
          </a:p>
        </p:txBody>
      </p:sp>
      <p:sp>
        <p:nvSpPr>
          <p:cNvPr id="3" name="Content Placeholder 2"/>
          <p:cNvSpPr>
            <a:spLocks noGrp="1"/>
          </p:cNvSpPr>
          <p:nvPr>
            <p:ph idx="1"/>
          </p:nvPr>
        </p:nvSpPr>
        <p:spPr/>
        <p:txBody>
          <a:bodyPr/>
          <a:lstStyle/>
          <a:p>
            <a:r>
              <a:rPr lang="en-US" dirty="0" smtClean="0"/>
              <a:t>Sec. 159 provides that </a:t>
            </a:r>
            <a:r>
              <a:rPr lang="en-US" dirty="0"/>
              <a:t>t</a:t>
            </a:r>
            <a:r>
              <a:rPr lang="en-US" dirty="0" smtClean="0"/>
              <a:t>he </a:t>
            </a:r>
            <a:r>
              <a:rPr lang="en-US" dirty="0"/>
              <a:t>goods and/or services supplied on or after the appointed day in pursuance of </a:t>
            </a:r>
            <a:r>
              <a:rPr lang="en-US" dirty="0" smtClean="0"/>
              <a:t>a </a:t>
            </a:r>
            <a:r>
              <a:rPr lang="en-US" dirty="0"/>
              <a:t>contract entered into prior to the appointed day shall be liable to tax under the provisions of this Act</a:t>
            </a:r>
            <a:r>
              <a:rPr lang="en-US" dirty="0" smtClean="0"/>
              <a:t>.</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59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214528362"/>
              </p:ext>
            </p:extLst>
          </p:nvPr>
        </p:nvGraphicFramePr>
        <p:xfrm>
          <a:off x="1783645" y="3575755"/>
          <a:ext cx="8127999" cy="2123440"/>
        </p:xfrm>
        <a:graphic>
          <a:graphicData uri="http://schemas.openxmlformats.org/drawingml/2006/table">
            <a:tbl>
              <a:tblPr firstRow="1" bandRow="1">
                <a:tableStyleId>{5C22544A-7EE6-4342-B048-85BDC9FD1C3A}</a:tableStyleId>
              </a:tblPr>
              <a:tblGrid>
                <a:gridCol w="2709333"/>
                <a:gridCol w="2709333"/>
                <a:gridCol w="2709333"/>
              </a:tblGrid>
              <a:tr h="370840">
                <a:tc>
                  <a:txBody>
                    <a:bodyPr/>
                    <a:lstStyle/>
                    <a:p>
                      <a:r>
                        <a:rPr lang="en-US" dirty="0" smtClean="0"/>
                        <a:t>Supply</a:t>
                      </a:r>
                      <a:endParaRPr lang="en-US" dirty="0"/>
                    </a:p>
                  </a:txBody>
                  <a:tcPr/>
                </a:tc>
                <a:tc>
                  <a:txBody>
                    <a:bodyPr/>
                    <a:lstStyle/>
                    <a:p>
                      <a:r>
                        <a:rPr lang="en-US" dirty="0" smtClean="0"/>
                        <a:t>Consideration</a:t>
                      </a:r>
                      <a:endParaRPr lang="en-US" dirty="0"/>
                    </a:p>
                  </a:txBody>
                  <a:tcPr/>
                </a:tc>
                <a:tc>
                  <a:txBody>
                    <a:bodyPr/>
                    <a:lstStyle/>
                    <a:p>
                      <a:r>
                        <a:rPr lang="en-US" dirty="0" smtClean="0"/>
                        <a:t>Treatment</a:t>
                      </a:r>
                      <a:endParaRPr lang="en-US" dirty="0"/>
                    </a:p>
                  </a:txBody>
                  <a:tcPr/>
                </a:tc>
              </a:tr>
              <a:tr h="370840">
                <a:tc>
                  <a:txBody>
                    <a:bodyPr/>
                    <a:lstStyle/>
                    <a:p>
                      <a:r>
                        <a:rPr lang="en-US" dirty="0" smtClean="0"/>
                        <a:t>After appointed date</a:t>
                      </a:r>
                      <a:endParaRPr lang="en-US" dirty="0"/>
                    </a:p>
                  </a:txBody>
                  <a:tcPr/>
                </a:tc>
                <a:tc>
                  <a:txBody>
                    <a:bodyPr/>
                    <a:lstStyle/>
                    <a:p>
                      <a:r>
                        <a:rPr lang="en-US" dirty="0" smtClean="0"/>
                        <a:t>Received before</a:t>
                      </a:r>
                      <a:endParaRPr lang="en-US" dirty="0"/>
                    </a:p>
                  </a:txBody>
                  <a:tcPr/>
                </a:tc>
                <a:tc>
                  <a:txBody>
                    <a:bodyPr/>
                    <a:lstStyle/>
                    <a:p>
                      <a:r>
                        <a:rPr lang="en-US" dirty="0" smtClean="0"/>
                        <a:t>No GST (Sec.</a:t>
                      </a:r>
                      <a:r>
                        <a:rPr lang="en-US" baseline="0" dirty="0" smtClean="0"/>
                        <a:t> 160)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After appointed date</a:t>
                      </a:r>
                    </a:p>
                    <a:p>
                      <a:endParaRPr lang="en-US" dirty="0"/>
                    </a:p>
                  </a:txBody>
                  <a:tcPr/>
                </a:tc>
                <a:tc>
                  <a:txBody>
                    <a:bodyPr/>
                    <a:lstStyle/>
                    <a:p>
                      <a:r>
                        <a:rPr lang="en-US" dirty="0" smtClean="0"/>
                        <a:t>Received</a:t>
                      </a:r>
                      <a:r>
                        <a:rPr lang="en-US" baseline="0" dirty="0" smtClean="0"/>
                        <a:t> after</a:t>
                      </a:r>
                      <a:endParaRPr lang="en-US" dirty="0"/>
                    </a:p>
                  </a:txBody>
                  <a:tcPr/>
                </a:tc>
                <a:tc>
                  <a:txBody>
                    <a:bodyPr/>
                    <a:lstStyle/>
                    <a:p>
                      <a:r>
                        <a:rPr lang="en-US" dirty="0" smtClean="0"/>
                        <a:t>GST applicable</a:t>
                      </a:r>
                      <a:endParaRPr lang="en-US" dirty="0"/>
                    </a:p>
                  </a:txBody>
                  <a:tcPr/>
                </a:tc>
              </a:tr>
              <a:tr h="370840">
                <a:tc>
                  <a:txBody>
                    <a:bodyPr/>
                    <a:lstStyle/>
                    <a:p>
                      <a:r>
                        <a:rPr lang="en-US" dirty="0" smtClean="0"/>
                        <a:t>Before appointed</a:t>
                      </a:r>
                      <a:r>
                        <a:rPr lang="en-US" baseline="0" dirty="0" smtClean="0"/>
                        <a:t> date</a:t>
                      </a:r>
                      <a:endParaRPr lang="en-US" dirty="0"/>
                    </a:p>
                  </a:txBody>
                  <a:tcPr/>
                </a:tc>
                <a:tc>
                  <a:txBody>
                    <a:bodyPr/>
                    <a:lstStyle/>
                    <a:p>
                      <a:r>
                        <a:rPr lang="en-US" dirty="0" smtClean="0"/>
                        <a:t>Received before</a:t>
                      </a:r>
                      <a:endParaRPr lang="en-US" dirty="0"/>
                    </a:p>
                  </a:txBody>
                  <a:tcPr/>
                </a:tc>
                <a:tc>
                  <a:txBody>
                    <a:bodyPr/>
                    <a:lstStyle/>
                    <a:p>
                      <a:r>
                        <a:rPr lang="en-US" dirty="0" smtClean="0"/>
                        <a:t>No GST</a:t>
                      </a:r>
                      <a:endParaRPr lang="en-US" dirty="0"/>
                    </a:p>
                  </a:txBody>
                  <a:tcPr/>
                </a:tc>
              </a:tr>
              <a:tr h="370840">
                <a:tc>
                  <a:txBody>
                    <a:bodyPr/>
                    <a:lstStyle/>
                    <a:p>
                      <a:r>
                        <a:rPr lang="en-US" dirty="0" smtClean="0"/>
                        <a:t>Before appointed date</a:t>
                      </a:r>
                      <a:endParaRPr lang="en-US" dirty="0"/>
                    </a:p>
                  </a:txBody>
                  <a:tcPr/>
                </a:tc>
                <a:tc>
                  <a:txBody>
                    <a:bodyPr/>
                    <a:lstStyle/>
                    <a:p>
                      <a:r>
                        <a:rPr lang="en-US" dirty="0" smtClean="0"/>
                        <a:t>Received</a:t>
                      </a:r>
                      <a:r>
                        <a:rPr lang="en-US" baseline="0" dirty="0" smtClean="0"/>
                        <a:t> after</a:t>
                      </a:r>
                      <a:endParaRPr lang="en-US" dirty="0"/>
                    </a:p>
                  </a:txBody>
                  <a:tcPr/>
                </a:tc>
                <a:tc>
                  <a:txBody>
                    <a:bodyPr/>
                    <a:lstStyle/>
                    <a:p>
                      <a:r>
                        <a:rPr lang="en-US" dirty="0" smtClean="0"/>
                        <a:t>No GST</a:t>
                      </a:r>
                      <a:endParaRPr lang="en-US" dirty="0"/>
                    </a:p>
                  </a:txBody>
                  <a:tcPr/>
                </a:tc>
              </a:tr>
            </a:tbl>
          </a:graphicData>
        </a:graphic>
      </p:graphicFrame>
    </p:spTree>
    <p:extLst>
      <p:ext uri="{BB962C8B-B14F-4D97-AF65-F5344CB8AC3E}">
        <p14:creationId xmlns:p14="http://schemas.microsoft.com/office/powerpoint/2010/main" val="2703022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UTILIZATION OF CREDITS</a:t>
            </a:r>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59777548"/>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6</a:t>
            </a:fld>
            <a:endParaRPr lang="en-US"/>
          </a:p>
        </p:txBody>
      </p:sp>
    </p:spTree>
    <p:extLst>
      <p:ext uri="{BB962C8B-B14F-4D97-AF65-F5344CB8AC3E}">
        <p14:creationId xmlns:p14="http://schemas.microsoft.com/office/powerpoint/2010/main" val="10637527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AGGREGATORS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349125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a:t>‘</a:t>
            </a:r>
            <a:r>
              <a:rPr lang="en-US" b="1" dirty="0"/>
              <a:t>aggregator’ </a:t>
            </a:r>
            <a:r>
              <a:rPr lang="en-US" dirty="0"/>
              <a:t>means a person, who owns and manages an electronic platform, </a:t>
            </a:r>
            <a:r>
              <a:rPr lang="en-US" dirty="0" smtClean="0"/>
              <a:t>and </a:t>
            </a:r>
            <a:r>
              <a:rPr lang="en-US" dirty="0"/>
              <a:t>by means of the application and a communication device, enables a potential customer </a:t>
            </a:r>
            <a:r>
              <a:rPr lang="en-US" dirty="0" smtClean="0"/>
              <a:t>to </a:t>
            </a:r>
            <a:r>
              <a:rPr lang="en-US" dirty="0"/>
              <a:t>connect with the persons </a:t>
            </a:r>
            <a:r>
              <a:rPr lang="en-US" b="1" dirty="0"/>
              <a:t>providing service of a particular kind </a:t>
            </a:r>
            <a:r>
              <a:rPr lang="en-US" dirty="0"/>
              <a:t>under the brand name or trade name of the said </a:t>
            </a:r>
            <a:r>
              <a:rPr lang="en-US" dirty="0" smtClean="0"/>
              <a:t>aggregator (Sec. 43B)</a:t>
            </a:r>
          </a:p>
          <a:p>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61</a:t>
            </a:fld>
            <a:endParaRPr lang="en-US"/>
          </a:p>
        </p:txBody>
      </p:sp>
    </p:spTree>
    <p:extLst>
      <p:ext uri="{BB962C8B-B14F-4D97-AF65-F5344CB8AC3E}">
        <p14:creationId xmlns:p14="http://schemas.microsoft.com/office/powerpoint/2010/main" val="30551912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LIABILITY OF AGGREGATORS - DEEMED</a:t>
            </a:r>
            <a:endParaRPr lang="en-US" dirty="0"/>
          </a:p>
        </p:txBody>
      </p:sp>
      <p:sp>
        <p:nvSpPr>
          <p:cNvPr id="3" name="Content Placeholder 2"/>
          <p:cNvSpPr>
            <a:spLocks noGrp="1"/>
          </p:cNvSpPr>
          <p:nvPr>
            <p:ph idx="1"/>
          </p:nvPr>
        </p:nvSpPr>
        <p:spPr/>
        <p:txBody>
          <a:bodyPr/>
          <a:lstStyle/>
          <a:p>
            <a:pPr lvl="0"/>
            <a:r>
              <a:rPr lang="en-US" dirty="0"/>
              <a:t>Notwithstanding anything contained in sub-section (1), the supply of any branded service by an aggregator, as defined in section 43B, under a brand name or trade name owned by him shall be deemed to be a supply of the said service by the said aggregator</a:t>
            </a:r>
            <a:r>
              <a:rPr lang="en-US" dirty="0" smtClean="0"/>
              <a:t>. (Sec. 3(4))</a:t>
            </a:r>
          </a:p>
          <a:p>
            <a:pPr lvl="0"/>
            <a:r>
              <a:rPr lang="en-US" dirty="0" smtClean="0"/>
              <a:t>Will it override Sec. 3(2A) ??</a:t>
            </a:r>
          </a:p>
          <a:p>
            <a:pPr lvl="0"/>
            <a:r>
              <a:rPr lang="en-US" dirty="0" smtClean="0"/>
              <a:t>Mandatory registration – no threshold: Schedule – III – Entry 5(x)</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62</a:t>
            </a:fld>
            <a:endParaRPr lang="en-US"/>
          </a:p>
        </p:txBody>
      </p:sp>
    </p:spTree>
    <p:extLst>
      <p:ext uri="{BB962C8B-B14F-4D97-AF65-F5344CB8AC3E}">
        <p14:creationId xmlns:p14="http://schemas.microsoft.com/office/powerpoint/2010/main" val="18145467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ELECTRONIC COMMERCE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019283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 SEC. 43B</a:t>
            </a:r>
            <a:endParaRPr lang="en-US" dirty="0"/>
          </a:p>
        </p:txBody>
      </p:sp>
      <p:sp>
        <p:nvSpPr>
          <p:cNvPr id="3" name="Content Placeholder 2"/>
          <p:cNvSpPr>
            <a:spLocks noGrp="1"/>
          </p:cNvSpPr>
          <p:nvPr>
            <p:ph idx="1"/>
          </p:nvPr>
        </p:nvSpPr>
        <p:spPr/>
        <p:txBody>
          <a:bodyPr/>
          <a:lstStyle/>
          <a:p>
            <a:pPr lvl="0"/>
            <a:r>
              <a:rPr lang="en-US" dirty="0"/>
              <a:t>‘</a:t>
            </a:r>
            <a:r>
              <a:rPr lang="en-US" b="1" dirty="0"/>
              <a:t>electronic commerce operator</a:t>
            </a:r>
            <a:r>
              <a:rPr lang="en-US" dirty="0"/>
              <a:t>’ shall include every person who, directly or indirectly, owns, operates or manages an electronic platform that is engaged in  facilitating the supply of any goods and/or services or in providing any information or  any other services incidental to or in connection there with but shall not include persons engaged in supply of such goods and/or services on their own behalf.</a:t>
            </a:r>
          </a:p>
          <a:p>
            <a:r>
              <a:rPr lang="en-US" dirty="0"/>
              <a:t>‘</a:t>
            </a:r>
            <a:r>
              <a:rPr lang="en-US" b="1" dirty="0"/>
              <a:t>electronic commerce</a:t>
            </a:r>
            <a:r>
              <a:rPr lang="en-US" dirty="0"/>
              <a:t>’ shall mean the supply or receipt of goods and / or services, or transmitting of funds or data, over an electronic network, primarily the internet, by using any of the applications that rely on the internet, like but not limited to e-mail, instant messaging, shopping carts, Web services, Universal Description, Discovery and Integration (UDDI), File Transfer Protocol (FTP), and Electronic Data Interchange (EDI), whether or not the payment is conducted online and whether or not the ultimate delivery of the goods and/or services is done by the operator</a:t>
            </a:r>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64</a:t>
            </a:fld>
            <a:endParaRPr lang="en-US"/>
          </a:p>
        </p:txBody>
      </p:sp>
    </p:spTree>
    <p:extLst>
      <p:ext uri="{BB962C8B-B14F-4D97-AF65-F5344CB8AC3E}">
        <p14:creationId xmlns:p14="http://schemas.microsoft.com/office/powerpoint/2010/main" val="1607356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REGISTRATION – SCHEDULE - III</a:t>
            </a:r>
            <a:endParaRPr lang="en-US" dirty="0"/>
          </a:p>
        </p:txBody>
      </p:sp>
      <p:sp>
        <p:nvSpPr>
          <p:cNvPr id="3" name="Content Placeholder 2"/>
          <p:cNvSpPr>
            <a:spLocks noGrp="1"/>
          </p:cNvSpPr>
          <p:nvPr>
            <p:ph idx="1"/>
          </p:nvPr>
        </p:nvSpPr>
        <p:spPr/>
        <p:txBody>
          <a:bodyPr/>
          <a:lstStyle/>
          <a:p>
            <a:r>
              <a:rPr lang="en-US" dirty="0"/>
              <a:t>E</a:t>
            </a:r>
            <a:r>
              <a:rPr lang="en-US" dirty="0" smtClean="0"/>
              <a:t>very </a:t>
            </a:r>
            <a:r>
              <a:rPr lang="en-US" dirty="0"/>
              <a:t>electronic commerce operator, irrespective of the threshold </a:t>
            </a:r>
            <a:r>
              <a:rPr lang="en-US" dirty="0" smtClean="0"/>
              <a:t>(Entry 5(ix))</a:t>
            </a:r>
          </a:p>
          <a:p>
            <a:r>
              <a:rPr lang="en-US" dirty="0" smtClean="0"/>
              <a:t>Persons </a:t>
            </a:r>
            <a:r>
              <a:rPr lang="en-US" dirty="0"/>
              <a:t>who supply goods and/or services, other than branded services, through electronic commerce operator, irrespective of the threshold </a:t>
            </a:r>
            <a:r>
              <a:rPr lang="en-US" dirty="0" smtClean="0"/>
              <a:t>(Entry 5(viii))</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65</a:t>
            </a:fld>
            <a:endParaRPr lang="en-US"/>
          </a:p>
        </p:txBody>
      </p:sp>
    </p:spTree>
    <p:extLst>
      <p:ext uri="{BB962C8B-B14F-4D97-AF65-F5344CB8AC3E}">
        <p14:creationId xmlns:p14="http://schemas.microsoft.com/office/powerpoint/2010/main" val="15604796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COLLECTION OF TAX AT SOURCE</a:t>
            </a:r>
            <a:endParaRPr lang="en-US" dirty="0"/>
          </a:p>
        </p:txBody>
      </p:sp>
      <p:sp>
        <p:nvSpPr>
          <p:cNvPr id="3" name="Content Placeholder 2"/>
          <p:cNvSpPr>
            <a:spLocks noGrp="1"/>
          </p:cNvSpPr>
          <p:nvPr>
            <p:ph idx="1"/>
          </p:nvPr>
        </p:nvSpPr>
        <p:spPr/>
        <p:txBody>
          <a:bodyPr>
            <a:normAutofit/>
          </a:bodyPr>
          <a:lstStyle/>
          <a:p>
            <a:r>
              <a:rPr lang="en-US" dirty="0"/>
              <a:t>E</a:t>
            </a:r>
            <a:r>
              <a:rPr lang="en-US" dirty="0" smtClean="0"/>
              <a:t>very </a:t>
            </a:r>
            <a:r>
              <a:rPr lang="en-US" dirty="0"/>
              <a:t>electronic commerce operator </a:t>
            </a:r>
            <a:r>
              <a:rPr lang="en-US" dirty="0" smtClean="0"/>
              <a:t>to collect tax at source at the time of payment or credit, whichever is earlier.</a:t>
            </a:r>
          </a:p>
          <a:p>
            <a:r>
              <a:rPr lang="en-US" dirty="0" smtClean="0"/>
              <a:t>Payment to be made &amp; return to be filed within 10 days </a:t>
            </a:r>
            <a:r>
              <a:rPr lang="en-US" dirty="0"/>
              <a:t>after the end of the month in which such collection is </a:t>
            </a:r>
            <a:r>
              <a:rPr lang="en-US" dirty="0" smtClean="0"/>
              <a:t>made.</a:t>
            </a:r>
          </a:p>
          <a:p>
            <a:r>
              <a:rPr lang="en-US" dirty="0" smtClean="0"/>
              <a:t>Supplier entitled to credit of such tax in his cash ledger.</a:t>
            </a:r>
          </a:p>
          <a:p>
            <a:r>
              <a:rPr lang="en-US" dirty="0" smtClean="0"/>
              <a:t>Details as per </a:t>
            </a:r>
            <a:r>
              <a:rPr lang="en-US" dirty="0"/>
              <a:t>electronic commerce operator </a:t>
            </a:r>
            <a:r>
              <a:rPr lang="en-US" dirty="0" smtClean="0"/>
              <a:t>to be matched with supplier return. If discrepancy is not rectified, difference will be added in the liability ledger.</a:t>
            </a:r>
          </a:p>
          <a:p>
            <a:r>
              <a:rPr lang="en-US" dirty="0" smtClean="0"/>
              <a:t>Operator to furnish details related to supplies &amp; stocks if called by </a:t>
            </a:r>
            <a:r>
              <a:rPr lang="en-US" dirty="0"/>
              <a:t>a</a:t>
            </a:r>
            <a:r>
              <a:rPr lang="en-US" dirty="0" smtClean="0"/>
              <a:t>ny </a:t>
            </a:r>
            <a:r>
              <a:rPr lang="en-US" dirty="0"/>
              <a:t>authority not below the rank of Joint Commissioner </a:t>
            </a:r>
            <a:r>
              <a:rPr lang="en-US" dirty="0" smtClean="0"/>
              <a:t>within 5 </a:t>
            </a:r>
            <a:r>
              <a:rPr lang="en-US" dirty="0"/>
              <a:t>working days of the date of service of such notice</a:t>
            </a:r>
            <a:r>
              <a:rPr lang="en-US" dirty="0" smtClean="0"/>
              <a:t>. </a:t>
            </a:r>
          </a:p>
          <a:p>
            <a:r>
              <a:rPr lang="en-US" dirty="0" smtClean="0"/>
              <a:t>Penalty upto INR 25,000/- on failure to furnish. </a:t>
            </a:r>
            <a:endParaRPr lang="en-US" dirty="0"/>
          </a:p>
        </p:txBody>
      </p:sp>
      <p:sp>
        <p:nvSpPr>
          <p:cNvPr id="4" name="Footer Placeholder 3"/>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66</a:t>
            </a:fld>
            <a:endParaRPr lang="en-US"/>
          </a:p>
        </p:txBody>
      </p:sp>
    </p:spTree>
    <p:extLst>
      <p:ext uri="{BB962C8B-B14F-4D97-AF65-F5344CB8AC3E}">
        <p14:creationId xmlns:p14="http://schemas.microsoft.com/office/powerpoint/2010/main" val="38882909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 ??</a:t>
            </a:r>
            <a:endParaRPr lang="en-US" dirty="0"/>
          </a:p>
        </p:txBody>
      </p:sp>
    </p:spTree>
    <p:extLst>
      <p:ext uri="{BB962C8B-B14F-4D97-AF65-F5344CB8AC3E}">
        <p14:creationId xmlns:p14="http://schemas.microsoft.com/office/powerpoint/2010/main" val="10288095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56738" y="1063241"/>
            <a:ext cx="8361229" cy="2098226"/>
          </a:xfrm>
        </p:spPr>
        <p:txBody>
          <a:bodyPr/>
          <a:lstStyle/>
          <a:p>
            <a:r>
              <a:rPr lang="en-US" sz="4000" dirty="0" smtClean="0"/>
              <a:t>ABHAY DESAI</a:t>
            </a:r>
            <a:br>
              <a:rPr lang="en-US" sz="4000" dirty="0" smtClean="0"/>
            </a:br>
            <a:r>
              <a:rPr lang="en-US" sz="4000" dirty="0" smtClean="0"/>
              <a:t>PARTNER, YAGNESH DESAI &amp; CO.</a:t>
            </a:r>
            <a:endParaRPr lang="en-US" sz="4000" dirty="0"/>
          </a:p>
        </p:txBody>
      </p:sp>
      <p:sp>
        <p:nvSpPr>
          <p:cNvPr id="3" name="Subtitle 2"/>
          <p:cNvSpPr>
            <a:spLocks noGrp="1"/>
          </p:cNvSpPr>
          <p:nvPr>
            <p:ph type="subTitle" idx="1"/>
          </p:nvPr>
        </p:nvSpPr>
        <p:spPr>
          <a:xfrm>
            <a:off x="3021517" y="3294127"/>
            <a:ext cx="6831673" cy="1086237"/>
          </a:xfrm>
        </p:spPr>
        <p:txBody>
          <a:bodyPr>
            <a:normAutofit fontScale="92500" lnSpcReduction="10000"/>
          </a:bodyPr>
          <a:lstStyle/>
          <a:p>
            <a:r>
              <a:rPr lang="en-US" dirty="0" smtClean="0"/>
              <a:t>Abhay.Desai@ydco.in</a:t>
            </a:r>
          </a:p>
          <a:p>
            <a:r>
              <a:rPr lang="en-US" dirty="0" smtClean="0"/>
              <a:t>office@ydco.in</a:t>
            </a:r>
          </a:p>
          <a:p>
            <a:r>
              <a:rPr lang="en-US" dirty="0" smtClean="0"/>
              <a:t>7874668953</a:t>
            </a:r>
            <a:endParaRPr lang="en-US" dirty="0"/>
          </a:p>
        </p:txBody>
      </p:sp>
      <p:sp>
        <p:nvSpPr>
          <p:cNvPr id="4" name="TextBox 3"/>
          <p:cNvSpPr txBox="1"/>
          <p:nvPr/>
        </p:nvSpPr>
        <p:spPr>
          <a:xfrm>
            <a:off x="3103071" y="4723232"/>
            <a:ext cx="7514896" cy="646331"/>
          </a:xfrm>
          <a:prstGeom prst="rect">
            <a:avLst/>
          </a:prstGeom>
          <a:noFill/>
        </p:spPr>
        <p:txBody>
          <a:bodyPr wrap="square" rtlCol="0">
            <a:spAutoFit/>
          </a:bodyPr>
          <a:lstStyle/>
          <a:p>
            <a:r>
              <a:rPr lang="en-US" b="1"/>
              <a:t>AHMEDABAD | VADODARA | SURAT | MUMBAI | NEW-DELHI</a:t>
            </a:r>
          </a:p>
          <a:p>
            <a:endParaRPr lang="en-US" dirty="0"/>
          </a:p>
        </p:txBody>
      </p:sp>
    </p:spTree>
    <p:extLst>
      <p:ext uri="{BB962C8B-B14F-4D97-AF65-F5344CB8AC3E}">
        <p14:creationId xmlns:p14="http://schemas.microsoft.com/office/powerpoint/2010/main" val="224377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DETERMINATION OF INTER/INTRA STATE SUPPLY (SEC. 3 &amp; 3A OF IGST ACT)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662990"/>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Yagnesh Desai &amp; Co.</a:t>
            </a:r>
            <a:endParaRPr lang="en-US"/>
          </a:p>
        </p:txBody>
      </p:sp>
      <p:sp>
        <p:nvSpPr>
          <p:cNvPr id="5" name="Slide Number Placeholder 4"/>
          <p:cNvSpPr>
            <a:spLocks noGrp="1"/>
          </p:cNvSpPr>
          <p:nvPr>
            <p:ph type="sldNum" sz="quarter" idx="12"/>
          </p:nvPr>
        </p:nvSpPr>
        <p:spPr/>
        <p:txBody>
          <a:bodyPr/>
          <a:lstStyle/>
          <a:p>
            <a:fld id="{324D0E08-BFC1-4144-9BC1-7508A770EC4C}" type="slidenum">
              <a:rPr lang="en-US" smtClean="0"/>
              <a:t>7</a:t>
            </a:fld>
            <a:endParaRPr lang="en-US"/>
          </a:p>
        </p:txBody>
      </p:sp>
    </p:spTree>
    <p:extLst>
      <p:ext uri="{BB962C8B-B14F-4D97-AF65-F5344CB8AC3E}">
        <p14:creationId xmlns:p14="http://schemas.microsoft.com/office/powerpoint/2010/main" val="3714365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 OF GST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57106049"/>
              </p:ext>
            </p:extLst>
          </p:nvPr>
        </p:nvGraphicFramePr>
        <p:xfrm>
          <a:off x="990600" y="2171700"/>
          <a:ext cx="10502901" cy="3433759"/>
        </p:xfrm>
        <a:graphic>
          <a:graphicData uri="http://schemas.openxmlformats.org/drawingml/2006/table">
            <a:tbl>
              <a:tblPr firstRow="1" bandRow="1">
                <a:tableStyleId>{93296810-A885-4BE3-A3E7-6D5BEEA58F35}</a:tableStyleId>
              </a:tblPr>
              <a:tblGrid>
                <a:gridCol w="3500967"/>
                <a:gridCol w="3500967"/>
                <a:gridCol w="3500967"/>
              </a:tblGrid>
              <a:tr h="490537">
                <a:tc>
                  <a:txBody>
                    <a:bodyPr/>
                    <a:lstStyle/>
                    <a:p>
                      <a:pPr algn="ctr">
                        <a:lnSpc>
                          <a:spcPct val="115000"/>
                        </a:lnSpc>
                        <a:spcAft>
                          <a:spcPts val="0"/>
                        </a:spcAft>
                      </a:pPr>
                      <a:r>
                        <a:rPr lang="en-US" sz="1500" dirty="0" smtClean="0">
                          <a:effectLst/>
                        </a:rPr>
                        <a:t>PARTICULARS</a:t>
                      </a:r>
                      <a:endParaRPr lang="en-US" sz="1500" dirty="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dirty="0" smtClean="0">
                          <a:effectLst/>
                        </a:rPr>
                        <a:t>INTRA-STATE SUPPLY</a:t>
                      </a:r>
                      <a:endParaRPr lang="en-US" sz="1500" dirty="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dirty="0" smtClean="0">
                          <a:effectLst/>
                        </a:rPr>
                        <a:t>INTER-STATE SUPPLY</a:t>
                      </a:r>
                      <a:endParaRPr lang="en-US" sz="1500" dirty="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0537">
                <a:tc>
                  <a:txBody>
                    <a:bodyPr/>
                    <a:lstStyle/>
                    <a:p>
                      <a:pPr algn="just">
                        <a:lnSpc>
                          <a:spcPct val="115000"/>
                        </a:lnSpc>
                        <a:spcAft>
                          <a:spcPts val="0"/>
                        </a:spcAft>
                      </a:pPr>
                      <a:r>
                        <a:rPr lang="en-US" sz="1500" dirty="0">
                          <a:effectLst/>
                        </a:rPr>
                        <a:t>Value of goods/service</a:t>
                      </a:r>
                      <a:endParaRPr lang="en-US" sz="1500" dirty="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dirty="0">
                          <a:effectLst/>
                        </a:rPr>
                        <a:t>100</a:t>
                      </a:r>
                      <a:endParaRPr lang="en-US" sz="1500" dirty="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a:effectLst/>
                        </a:rPr>
                        <a:t>100</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0537">
                <a:tc>
                  <a:txBody>
                    <a:bodyPr/>
                    <a:lstStyle/>
                    <a:p>
                      <a:pPr algn="just">
                        <a:lnSpc>
                          <a:spcPct val="115000"/>
                        </a:lnSpc>
                        <a:spcAft>
                          <a:spcPts val="0"/>
                        </a:spcAft>
                      </a:pPr>
                      <a:r>
                        <a:rPr lang="en-US" sz="1500" dirty="0">
                          <a:effectLst/>
                        </a:rPr>
                        <a:t>Levy of GST:</a:t>
                      </a:r>
                      <a:endParaRPr lang="en-US" sz="1500" dirty="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dirty="0">
                          <a:effectLst/>
                        </a:rPr>
                        <a:t> </a:t>
                      </a:r>
                      <a:endParaRPr lang="en-US" sz="1500" dirty="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a:effectLst/>
                        </a:rPr>
                        <a:t> </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0537">
                <a:tc>
                  <a:txBody>
                    <a:bodyPr/>
                    <a:lstStyle/>
                    <a:p>
                      <a:pPr algn="just">
                        <a:lnSpc>
                          <a:spcPct val="115000"/>
                        </a:lnSpc>
                        <a:spcAft>
                          <a:spcPts val="0"/>
                        </a:spcAft>
                      </a:pPr>
                      <a:r>
                        <a:rPr lang="en-US" sz="1500">
                          <a:effectLst/>
                        </a:rPr>
                        <a:t>CGST @ 9%</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a:effectLst/>
                        </a:rPr>
                        <a:t>9</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a:effectLst/>
                        </a:rPr>
                        <a:t>-</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0537">
                <a:tc>
                  <a:txBody>
                    <a:bodyPr/>
                    <a:lstStyle/>
                    <a:p>
                      <a:pPr algn="just">
                        <a:lnSpc>
                          <a:spcPct val="115000"/>
                        </a:lnSpc>
                        <a:spcAft>
                          <a:spcPts val="0"/>
                        </a:spcAft>
                      </a:pPr>
                      <a:r>
                        <a:rPr lang="en-US" sz="1500">
                          <a:effectLst/>
                        </a:rPr>
                        <a:t>SGST @ 9%</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a:effectLst/>
                        </a:rPr>
                        <a:t>9</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a:effectLst/>
                        </a:rPr>
                        <a:t>-</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0537">
                <a:tc>
                  <a:txBody>
                    <a:bodyPr/>
                    <a:lstStyle/>
                    <a:p>
                      <a:pPr algn="just">
                        <a:lnSpc>
                          <a:spcPct val="115000"/>
                        </a:lnSpc>
                        <a:spcAft>
                          <a:spcPts val="0"/>
                        </a:spcAft>
                      </a:pPr>
                      <a:r>
                        <a:rPr lang="en-US" sz="1500">
                          <a:effectLst/>
                        </a:rPr>
                        <a:t>IGST @ 18%</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a:effectLst/>
                        </a:rPr>
                        <a:t>-</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a:effectLst/>
                        </a:rPr>
                        <a:t>18</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0537">
                <a:tc>
                  <a:txBody>
                    <a:bodyPr/>
                    <a:lstStyle/>
                    <a:p>
                      <a:pPr algn="just">
                        <a:lnSpc>
                          <a:spcPct val="115000"/>
                        </a:lnSpc>
                        <a:spcAft>
                          <a:spcPts val="0"/>
                        </a:spcAft>
                      </a:pPr>
                      <a:r>
                        <a:rPr lang="en-US" sz="1500">
                          <a:effectLst/>
                        </a:rPr>
                        <a:t>Total</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a:effectLst/>
                        </a:rPr>
                        <a:t>118</a:t>
                      </a:r>
                      <a:endParaRPr lang="en-US" sz="150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500" dirty="0">
                          <a:effectLst/>
                        </a:rPr>
                        <a:t>118</a:t>
                      </a:r>
                      <a:endParaRPr lang="en-US" sz="1500" dirty="0">
                        <a:effectLst/>
                        <a:latin typeface="Calibri" charset="0"/>
                        <a:ea typeface="Times New Roman" charset="0"/>
                        <a:cs typeface="Times New Roman"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US" smtClean="0"/>
              <a:t>Yagnesh Desai &amp; Co.</a:t>
            </a:r>
            <a:endParaRPr lang="en-US" dirty="0"/>
          </a:p>
        </p:txBody>
      </p:sp>
      <p:sp>
        <p:nvSpPr>
          <p:cNvPr id="3" name="Slide Number Placeholder 2"/>
          <p:cNvSpPr>
            <a:spLocks noGrp="1"/>
          </p:cNvSpPr>
          <p:nvPr>
            <p:ph type="sldNum" sz="quarter" idx="12"/>
          </p:nvPr>
        </p:nvSpPr>
        <p:spPr/>
        <p:txBody>
          <a:bodyPr/>
          <a:lstStyle/>
          <a:p>
            <a:fld id="{324D0E08-BFC1-4144-9BC1-7508A770EC4C}" type="slidenum">
              <a:rPr lang="en-US" smtClean="0"/>
              <a:t>8</a:t>
            </a:fld>
            <a:endParaRPr lang="en-US"/>
          </a:p>
        </p:txBody>
      </p:sp>
    </p:spTree>
    <p:extLst>
      <p:ext uri="{BB962C8B-B14F-4D97-AF65-F5344CB8AC3E}">
        <p14:creationId xmlns:p14="http://schemas.microsoft.com/office/powerpoint/2010/main" val="2552030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OF SUPPLIER OF SERVICE (SEC. 2(65))</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30418110"/>
              </p:ext>
            </p:extLst>
          </p:nvPr>
        </p:nvGraphicFramePr>
        <p:xfrm>
          <a:off x="685800" y="1338943"/>
          <a:ext cx="10892928" cy="51830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en-US" smtClean="0"/>
              <a:t>Yagnesh Desai &amp; Co.</a:t>
            </a:r>
            <a:endParaRPr lang="en-US" dirty="0"/>
          </a:p>
        </p:txBody>
      </p:sp>
      <p:sp>
        <p:nvSpPr>
          <p:cNvPr id="3" name="Slide Number Placeholder 2"/>
          <p:cNvSpPr>
            <a:spLocks noGrp="1"/>
          </p:cNvSpPr>
          <p:nvPr>
            <p:ph type="sldNum" sz="quarter" idx="12"/>
          </p:nvPr>
        </p:nvSpPr>
        <p:spPr/>
        <p:txBody>
          <a:bodyPr/>
          <a:lstStyle/>
          <a:p>
            <a:fld id="{324D0E08-BFC1-4144-9BC1-7508A770EC4C}" type="slidenum">
              <a:rPr lang="en-US" smtClean="0"/>
              <a:t>9</a:t>
            </a:fld>
            <a:endParaRPr lang="en-US"/>
          </a:p>
        </p:txBody>
      </p:sp>
    </p:spTree>
    <p:extLst>
      <p:ext uri="{BB962C8B-B14F-4D97-AF65-F5344CB8AC3E}">
        <p14:creationId xmlns:p14="http://schemas.microsoft.com/office/powerpoint/2010/main" val="1168640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117FB6F4-91EF-4534-AA62-2C6C34614ACA}" vid="{8F5EFCBF-1258-48E3-AA08-C911A4966A0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1376</TotalTime>
  <Words>7848</Words>
  <Application>Microsoft Office PowerPoint</Application>
  <PresentationFormat>Widescreen</PresentationFormat>
  <Paragraphs>563</Paragraphs>
  <Slides>68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68</vt:i4>
      </vt:variant>
    </vt:vector>
  </HeadingPairs>
  <TitlesOfParts>
    <vt:vector size="75" baseType="lpstr">
      <vt:lpstr>Arial</vt:lpstr>
      <vt:lpstr>Calibri</vt:lpstr>
      <vt:lpstr>Courier New</vt:lpstr>
      <vt:lpstr>Franklin Gothic Book</vt:lpstr>
      <vt:lpstr>Times New Roman</vt:lpstr>
      <vt:lpstr>Wingdings</vt:lpstr>
      <vt:lpstr>Theme1</vt:lpstr>
      <vt:lpstr>PLACE OF SUPPLY, RELATED TRANSITIONAL PROVISIONS, AGGREGATORS &amp; E-COMMERCE</vt:lpstr>
      <vt:lpstr>PLACE OF SUPPLY</vt:lpstr>
      <vt:lpstr>WHY DO WE NEED PLACE OF SUPPLY</vt:lpstr>
      <vt:lpstr>POWER TO DETERMINE PLACE OF SUPPLY</vt:lpstr>
      <vt:lpstr>PROPOSED STRUCTURE – DUAL MODEL</vt:lpstr>
      <vt:lpstr>UTILIZATION OF CREDITS</vt:lpstr>
      <vt:lpstr>DETERMINATION OF INTER/INTRA STATE SUPPLY (SEC. 3 &amp; 3A OF IGST ACT)</vt:lpstr>
      <vt:lpstr>CALCULATION OF GST</vt:lpstr>
      <vt:lpstr>LOCATION OF SUPPLIER OF SERVICE (SEC. 2(65))</vt:lpstr>
      <vt:lpstr>LOCATION OF SUPPLIER OF SERVICE (SEC. 2(65))</vt:lpstr>
      <vt:lpstr>PLACE OF BUSINESS (SEC. 2(75))</vt:lpstr>
      <vt:lpstr>FIXED ESTABLISHMENT (SEC. 2(46))</vt:lpstr>
      <vt:lpstr>PLACE OF RESIDENCE (SEC. 2(105))</vt:lpstr>
      <vt:lpstr>PLACE OF SUPPLY – GOODS (SEC. 5 OF IGST ACT)</vt:lpstr>
      <vt:lpstr>ILLUSTRATION</vt:lpstr>
      <vt:lpstr>DOMESTIC SUPPLIES THROUGH AGENTS </vt:lpstr>
      <vt:lpstr>DOMESTIC SUPPLIES THROUGH AGENTS </vt:lpstr>
      <vt:lpstr>INTERNATIONAL SUPPLIES THROUGH AGENTS</vt:lpstr>
      <vt:lpstr>LIABILITY OF AGENTS TO PASS GST</vt:lpstr>
      <vt:lpstr>LIABILITY OF AGENTS ON COMMISSION</vt:lpstr>
      <vt:lpstr>IN-TRANSIT SALE</vt:lpstr>
      <vt:lpstr>JOB-WORK (SEC. 43A)</vt:lpstr>
      <vt:lpstr>JOB-WORK</vt:lpstr>
      <vt:lpstr>PLACE OF SUPPLY – SERVICES (SEC. 6 OF IGST ACT)</vt:lpstr>
      <vt:lpstr>PLACE OF SUPPLY – SERVICES (SEC. 6 OF IGST ACT)</vt:lpstr>
      <vt:lpstr>RECIPIENT (SEC. 2(80))</vt:lpstr>
      <vt:lpstr>LOCATION OF RECIPIENT OF SERVICE (SEC. 2(64))</vt:lpstr>
      <vt:lpstr>ISSUES</vt:lpstr>
      <vt:lpstr>SERVICES RELATED TO IMMOVABLE PROPERTY</vt:lpstr>
      <vt:lpstr>WORKS CONTRACT</vt:lpstr>
      <vt:lpstr>IN RELATION TO IMMOVABLE PROPERTY ??</vt:lpstr>
      <vt:lpstr>RESTAURANT/CATERING/FITNESS, ETC.</vt:lpstr>
      <vt:lpstr>ELECTRONICALLY SUPPLIED SERVICES  </vt:lpstr>
      <vt:lpstr>ELECTRONIC COMMERCE</vt:lpstr>
      <vt:lpstr>SERVICE RENDERED BY ONE DIVISION TO ANOTHER</vt:lpstr>
      <vt:lpstr>REFUND OF TAX WRONGLY PAID (SEC. 53)</vt:lpstr>
      <vt:lpstr>DETERMINATION OF EXPORT</vt:lpstr>
      <vt:lpstr>WHAT WILL HAPPEN IN CASE OF PERSON VISITING FROM OUTSIDE INDIA ??  </vt:lpstr>
      <vt:lpstr>DEFINITION OF INDIA</vt:lpstr>
      <vt:lpstr>EXPORTS ARE ZERO RATED (SEC. 38)</vt:lpstr>
      <vt:lpstr>DETERMINATION OF IMPORT (SEC. 2(51) &amp; 2(52))</vt:lpstr>
      <vt:lpstr>IMPORTS ARE SUBJECT TO IGST</vt:lpstr>
      <vt:lpstr>ILLUSTRATION</vt:lpstr>
      <vt:lpstr>ISSUES</vt:lpstr>
      <vt:lpstr>COMPARISON WITH CURRENT LAW</vt:lpstr>
      <vt:lpstr>COMPARISON WITH INTERNATIONAL PRECEDENTS</vt:lpstr>
      <vt:lpstr>COMPARISON WITH INTERNATIONAL PRECEDENTS</vt:lpstr>
      <vt:lpstr>OECD GUIDELINES</vt:lpstr>
      <vt:lpstr>OECD GUIDELINES – NOVEMBER 2015</vt:lpstr>
      <vt:lpstr>CORE FEATURES OF GST SYSTEM</vt:lpstr>
      <vt:lpstr>DESTINATION PRINCIPLE</vt:lpstr>
      <vt:lpstr>KEY PRINCIPLES FOR DETERMINING THE PLACE OF TAXATION</vt:lpstr>
      <vt:lpstr>KEY PRINCIPLES FOR DETERMINING THE PLACE OF TAXATION</vt:lpstr>
      <vt:lpstr>KEY GUIDELINES: B2B</vt:lpstr>
      <vt:lpstr>KEY GUIDELINES: B2C</vt:lpstr>
      <vt:lpstr>KEY GUIDELINES: SPECIFIC RULES</vt:lpstr>
      <vt:lpstr>RELATED TRANSITIONAL PROVISIONS</vt:lpstr>
      <vt:lpstr>GOODS RETURNED BY JOB-WORKER</vt:lpstr>
      <vt:lpstr>LONG TERM WORKS CONTRACTS</vt:lpstr>
      <vt:lpstr>AGGREGATORS</vt:lpstr>
      <vt:lpstr>DEFINITION</vt:lpstr>
      <vt:lpstr>LIABILITY OF AGGREGATORS - DEEMED</vt:lpstr>
      <vt:lpstr>ELECTRONIC COMMERCE</vt:lpstr>
      <vt:lpstr>DEFINITION – SEC. 43B</vt:lpstr>
      <vt:lpstr>MANDATORY REGISTRATION – SCHEDULE - III</vt:lpstr>
      <vt:lpstr>COLLECTION OF TAX AT SOURCE</vt:lpstr>
      <vt:lpstr>QUESTIONS ??</vt:lpstr>
      <vt:lpstr>ABHAY DESAI PARTNER, YAGNESH DESAI &amp; CO.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&amp; TIME OF SUPPLY</dc:title>
  <dc:creator>Abhay Desai</dc:creator>
  <cp:lastModifiedBy>Abhay Desai</cp:lastModifiedBy>
  <cp:revision>141</cp:revision>
  <dcterms:created xsi:type="dcterms:W3CDTF">2016-10-05T04:10:26Z</dcterms:created>
  <dcterms:modified xsi:type="dcterms:W3CDTF">2016-11-25T07:48:10Z</dcterms:modified>
</cp:coreProperties>
</file>